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Default Extension="svg" ContentType="image/sv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7"/>
  </p:notesMasterIdLst>
  <p:sldIdLst>
    <p:sldId id="256" r:id="rId2"/>
    <p:sldId id="257" r:id="rId3"/>
    <p:sldId id="258" r:id="rId4"/>
    <p:sldId id="259" r:id="rId5"/>
    <p:sldId id="266" r:id="rId6"/>
    <p:sldId id="267" r:id="rId7"/>
    <p:sldId id="268" r:id="rId8"/>
    <p:sldId id="269" r:id="rId9"/>
    <p:sldId id="260" r:id="rId10"/>
    <p:sldId id="270" r:id="rId11"/>
    <p:sldId id="271" r:id="rId12"/>
    <p:sldId id="272" r:id="rId13"/>
    <p:sldId id="273" r:id="rId14"/>
    <p:sldId id="274" r:id="rId15"/>
    <p:sldId id="262" r:id="rId16"/>
    <p:sldId id="275" r:id="rId17"/>
    <p:sldId id="263" r:id="rId18"/>
    <p:sldId id="264" r:id="rId19"/>
    <p:sldId id="265" r:id="rId20"/>
    <p:sldId id="276" r:id="rId21"/>
    <p:sldId id="281" r:id="rId22"/>
    <p:sldId id="277" r:id="rId23"/>
    <p:sldId id="278" r:id="rId24"/>
    <p:sldId id="279" r:id="rId25"/>
    <p:sldId id="280" r:id="rId26"/>
  </p:sldIdLst>
  <p:sldSz cx="14630400" cy="8229600"/>
  <p:notesSz cx="8229600" cy="14630400"/>
  <p:embeddedFontLst>
    <p:embeddedFont>
      <p:font typeface="Britannic Bold" pitchFamily="34" charset="0"/>
      <p:regular r:id="rId28"/>
    </p:embeddedFont>
    <p:embeddedFont>
      <p:font typeface="Fira Mono Medium" charset="0"/>
      <p:regular r:id="rId29"/>
    </p:embeddedFont>
    <p:embeddedFont>
      <p:font typeface="Fira Sans" charset="0"/>
      <p:regular r:id="rId30"/>
    </p:embeddedFont>
    <p:embeddedFont>
      <p:font typeface="Calibri" pitchFamily="34" charset="0"/>
      <p:regular r:id="rId31"/>
      <p:bold r:id="rId32"/>
      <p:italic r:id="rId33"/>
      <p:bold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2" d="100"/>
          <a:sy n="72" d="100"/>
        </p:scale>
        <p:origin x="-523" y="-101"/>
      </p:cViewPr>
      <p:guideLst>
        <p:guide orient="horz" pos="2592"/>
        <p:guide pos="4608"/>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10</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11</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12</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13</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14</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15</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16</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17</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18</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19</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20</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21</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22</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23</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24</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25</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5</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6</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7</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8</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9</a:t>
            </a:fld>
            <a:endParaRPr lang="en-US"/>
          </a:p>
        </p:txBody>
      </p:sp>
    </p:spTree>
    <p:extLst>
      <p:ext uri="{BB962C8B-B14F-4D97-AF65-F5344CB8AC3E}">
        <p14:creationId xmlns=""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32.png"/><Relationship Id="rId7" Type="http://schemas.openxmlformats.org/officeDocument/2006/relationships/image" Target="../media/image-8-7.sv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8-5.svg"/><Relationship Id="rId5" Type="http://schemas.openxmlformats.org/officeDocument/2006/relationships/image" Target="../media/image-8-3.sv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3.png"/><Relationship Id="rId4" Type="http://schemas.openxmlformats.org/officeDocument/2006/relationships/image" Target="../media/image34.png"/><Relationship Id="rId9"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7.sv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5.svg"/><Relationship Id="rId5" Type="http://schemas.openxmlformats.org/officeDocument/2006/relationships/image" Target="../media/image-2-3.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209562"/>
            <a:ext cx="7556421" cy="2126337"/>
          </a:xfrm>
          <a:prstGeom prst="rect">
            <a:avLst/>
          </a:prstGeom>
          <a:noFill/>
          <a:ln/>
        </p:spPr>
        <p:txBody>
          <a:bodyPr wrap="square" lIns="0" tIns="0" rIns="0" bIns="0" rtlCol="0" anchor="t"/>
          <a:lstStyle/>
          <a:p>
            <a:pPr marL="0" indent="0" algn="l">
              <a:lnSpc>
                <a:spcPts val="5550"/>
              </a:lnSpc>
              <a:buNone/>
            </a:pPr>
            <a:r>
              <a:rPr lang="en-US" sz="4450" dirty="0">
                <a:solidFill>
                  <a:schemeClr val="accent2">
                    <a:lumMod val="20000"/>
                    <a:lumOff val="80000"/>
                  </a:schemeClr>
                </a:solidFill>
                <a:latin typeface="Britannic Bold" pitchFamily="34" charset="0"/>
                <a:ea typeface="Fira Mono Medium" pitchFamily="34" charset="-122"/>
                <a:cs typeface="Fira Mono Medium" pitchFamily="34" charset="-120"/>
              </a:rPr>
              <a:t>Customer Shopping Trends &amp; Segmentation Analysis</a:t>
            </a:r>
            <a:endParaRPr lang="en-US" sz="4450" dirty="0">
              <a:solidFill>
                <a:schemeClr val="accent2">
                  <a:lumMod val="20000"/>
                  <a:lumOff val="80000"/>
                </a:schemeClr>
              </a:solidFill>
              <a:latin typeface="Britannic Bold" pitchFamily="34" charset="0"/>
            </a:endParaRPr>
          </a:p>
        </p:txBody>
      </p:sp>
      <p:sp>
        <p:nvSpPr>
          <p:cNvPr id="4" name="Text 1"/>
          <p:cNvSpPr/>
          <p:nvPr/>
        </p:nvSpPr>
        <p:spPr>
          <a:xfrm>
            <a:off x="6280190" y="4175804"/>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A complete data-driven analysis including SQL insights, Power BI dashboards, and customer clustering</a:t>
            </a:r>
            <a:endParaRPr lang="en-US" sz="1750" dirty="0"/>
          </a:p>
        </p:txBody>
      </p:sp>
      <p:sp>
        <p:nvSpPr>
          <p:cNvPr id="5" name="Text 2"/>
          <p:cNvSpPr/>
          <p:nvPr/>
        </p:nvSpPr>
        <p:spPr>
          <a:xfrm>
            <a:off x="6280190" y="5263860"/>
            <a:ext cx="7556421" cy="786313"/>
          </a:xfrm>
          <a:prstGeom prst="rect">
            <a:avLst/>
          </a:prstGeom>
          <a:noFill/>
          <a:ln/>
        </p:spPr>
        <p:txBody>
          <a:bodyPr wrap="none" lIns="0" tIns="0" rIns="0" bIns="0" rtlCol="0" anchor="t"/>
          <a:lstStyle/>
          <a:p>
            <a:pPr>
              <a:lnSpc>
                <a:spcPts val="2850"/>
              </a:lnSpc>
            </a:pPr>
            <a:r>
              <a:rPr lang="en-US" sz="1750" b="1" dirty="0">
                <a:solidFill>
                  <a:schemeClr val="accent2">
                    <a:lumMod val="60000"/>
                    <a:lumOff val="40000"/>
                  </a:schemeClr>
                </a:solidFill>
                <a:latin typeface="Fira Sans" pitchFamily="34" charset="0"/>
                <a:ea typeface="Fira Sans" pitchFamily="34" charset="-122"/>
                <a:cs typeface="Fira Sans" pitchFamily="34" charset="-120"/>
              </a:rPr>
              <a:t>Project  </a:t>
            </a:r>
            <a:r>
              <a:rPr lang="en-US" sz="1750" b="1" dirty="0" smtClean="0">
                <a:solidFill>
                  <a:schemeClr val="accent2">
                    <a:lumMod val="60000"/>
                    <a:lumOff val="40000"/>
                  </a:schemeClr>
                </a:solidFill>
                <a:latin typeface="Fira Sans" pitchFamily="34" charset="0"/>
                <a:ea typeface="Fira Sans" pitchFamily="34" charset="-122"/>
                <a:cs typeface="Fira Sans" pitchFamily="34" charset="-120"/>
              </a:rPr>
              <a:t>ID:</a:t>
            </a:r>
            <a:r>
              <a:rPr lang="en-US" sz="1750" dirty="0" smtClean="0">
                <a:solidFill>
                  <a:schemeClr val="accent2">
                    <a:lumMod val="60000"/>
                    <a:lumOff val="40000"/>
                  </a:schemeClr>
                </a:solidFill>
                <a:latin typeface="Fira Sans" pitchFamily="34" charset="0"/>
                <a:ea typeface="Fira Sans" pitchFamily="34" charset="-122"/>
                <a:cs typeface="Fira Sans" pitchFamily="34" charset="-120"/>
              </a:rPr>
              <a:t> </a:t>
            </a:r>
            <a:r>
              <a:rPr lang="en-US" sz="1750" dirty="0">
                <a:solidFill>
                  <a:schemeClr val="accent2">
                    <a:lumMod val="60000"/>
                    <a:lumOff val="40000"/>
                  </a:schemeClr>
                </a:solidFill>
                <a:latin typeface="Fira Sans" pitchFamily="34" charset="0"/>
                <a:ea typeface="Fira Sans" pitchFamily="34" charset="-122"/>
                <a:cs typeface="Fira Sans" pitchFamily="34" charset="-120"/>
              </a:rPr>
              <a:t>CDACL-002 | </a:t>
            </a:r>
            <a:r>
              <a:rPr lang="en-US" sz="1750" dirty="0" smtClean="0">
                <a:solidFill>
                  <a:schemeClr val="accent2">
                    <a:lumMod val="60000"/>
                    <a:lumOff val="40000"/>
                  </a:schemeClr>
                </a:solidFill>
                <a:latin typeface="Fira Sans" pitchFamily="34" charset="0"/>
                <a:ea typeface="Fira Sans" pitchFamily="34" charset="-122"/>
                <a:cs typeface="Fira Sans" pitchFamily="34" charset="-120"/>
              </a:rPr>
              <a:t>Team ID: </a:t>
            </a:r>
            <a:r>
              <a:rPr lang="en-US" sz="1600" dirty="0">
                <a:solidFill>
                  <a:schemeClr val="accent2">
                    <a:lumMod val="60000"/>
                    <a:lumOff val="40000"/>
                  </a:schemeClr>
                </a:solidFill>
                <a:latin typeface="Fira Sans" charset="0"/>
              </a:rPr>
              <a:t>PTID-CDA-NOV-25-884 </a:t>
            </a:r>
            <a:r>
              <a:rPr lang="en-US" sz="1750" dirty="0" smtClean="0">
                <a:solidFill>
                  <a:schemeClr val="accent2">
                    <a:lumMod val="60000"/>
                    <a:lumOff val="40000"/>
                  </a:schemeClr>
                </a:solidFill>
                <a:latin typeface="Fira Sans" pitchFamily="34" charset="0"/>
                <a:ea typeface="Fira Sans" pitchFamily="34" charset="-122"/>
                <a:cs typeface="Fira Sans" pitchFamily="34" charset="-120"/>
              </a:rPr>
              <a:t>| </a:t>
            </a:r>
            <a:r>
              <a:rPr lang="en-US" sz="1750" b="1" dirty="0" smtClean="0">
                <a:solidFill>
                  <a:schemeClr val="accent2">
                    <a:lumMod val="60000"/>
                    <a:lumOff val="40000"/>
                  </a:schemeClr>
                </a:solidFill>
                <a:latin typeface="Fira Sans" pitchFamily="34" charset="0"/>
                <a:ea typeface="Fira Sans" pitchFamily="34" charset="-122"/>
                <a:cs typeface="Fira Sans" pitchFamily="34" charset="-120"/>
              </a:rPr>
              <a:t>Type</a:t>
            </a:r>
            <a:r>
              <a:rPr lang="en-US" sz="1750" b="1" dirty="0">
                <a:solidFill>
                  <a:schemeClr val="accent2">
                    <a:lumMod val="60000"/>
                    <a:lumOff val="40000"/>
                  </a:schemeClr>
                </a:solidFill>
                <a:latin typeface="Fira Sans" pitchFamily="34" charset="0"/>
                <a:ea typeface="Fira Sans" pitchFamily="34" charset="-122"/>
                <a:cs typeface="Fira Sans" pitchFamily="34" charset="-120"/>
              </a:rPr>
              <a:t>:</a:t>
            </a:r>
            <a:r>
              <a:rPr lang="en-US" sz="1750" dirty="0">
                <a:solidFill>
                  <a:schemeClr val="accent2">
                    <a:lumMod val="60000"/>
                    <a:lumOff val="40000"/>
                  </a:schemeClr>
                </a:solidFill>
                <a:latin typeface="Fira Sans" pitchFamily="34" charset="0"/>
                <a:ea typeface="Fira Sans" pitchFamily="34" charset="-122"/>
                <a:cs typeface="Fira Sans" pitchFamily="34" charset="-120"/>
              </a:rPr>
              <a:t> Client Project | </a:t>
            </a:r>
            <a:endParaRPr lang="en-US" sz="1750" dirty="0" smtClean="0">
              <a:solidFill>
                <a:schemeClr val="accent2">
                  <a:lumMod val="60000"/>
                  <a:lumOff val="40000"/>
                </a:schemeClr>
              </a:solidFill>
              <a:latin typeface="Fira Sans" pitchFamily="34" charset="0"/>
              <a:ea typeface="Fira Sans" pitchFamily="34" charset="-122"/>
              <a:cs typeface="Fira Sans" pitchFamily="34" charset="-120"/>
            </a:endParaRPr>
          </a:p>
          <a:p>
            <a:pPr marL="0" indent="0" algn="l">
              <a:lnSpc>
                <a:spcPts val="2850"/>
              </a:lnSpc>
              <a:buNone/>
            </a:pPr>
            <a:r>
              <a:rPr lang="en-US" sz="1750" b="1" dirty="0" smtClean="0">
                <a:solidFill>
                  <a:schemeClr val="accent2">
                    <a:lumMod val="60000"/>
                    <a:lumOff val="40000"/>
                  </a:schemeClr>
                </a:solidFill>
                <a:latin typeface="Fira Sans" pitchFamily="34" charset="0"/>
                <a:ea typeface="Fira Sans" pitchFamily="34" charset="-122"/>
                <a:cs typeface="Fira Sans" pitchFamily="34" charset="-120"/>
              </a:rPr>
              <a:t>Analyst</a:t>
            </a:r>
            <a:r>
              <a:rPr lang="en-US" sz="1750" b="1" dirty="0">
                <a:solidFill>
                  <a:schemeClr val="accent2">
                    <a:lumMod val="60000"/>
                    <a:lumOff val="40000"/>
                  </a:schemeClr>
                </a:solidFill>
                <a:latin typeface="Fira Sans" pitchFamily="34" charset="0"/>
                <a:ea typeface="Fira Sans" pitchFamily="34" charset="-122"/>
                <a:cs typeface="Fira Sans" pitchFamily="34" charset="-120"/>
              </a:rPr>
              <a:t>:</a:t>
            </a:r>
            <a:r>
              <a:rPr lang="en-US" sz="1750" dirty="0">
                <a:solidFill>
                  <a:schemeClr val="accent2">
                    <a:lumMod val="60000"/>
                    <a:lumOff val="40000"/>
                  </a:schemeClr>
                </a:solidFill>
                <a:latin typeface="Fira Sans" pitchFamily="34" charset="0"/>
                <a:ea typeface="Fira Sans" pitchFamily="34" charset="-122"/>
                <a:cs typeface="Fira Sans" pitchFamily="34" charset="-120"/>
              </a:rPr>
              <a:t> </a:t>
            </a:r>
            <a:r>
              <a:rPr lang="en-US" sz="1750" dirty="0" err="1" smtClean="0">
                <a:solidFill>
                  <a:schemeClr val="accent2">
                    <a:lumMod val="60000"/>
                    <a:lumOff val="40000"/>
                  </a:schemeClr>
                </a:solidFill>
                <a:latin typeface="Fira Sans" pitchFamily="34" charset="0"/>
                <a:ea typeface="Fira Sans" pitchFamily="34" charset="-122"/>
                <a:cs typeface="Fira Sans" pitchFamily="34" charset="-120"/>
              </a:rPr>
              <a:t>Sainanthan</a:t>
            </a:r>
            <a:r>
              <a:rPr lang="en-US" sz="1750" dirty="0" smtClean="0">
                <a:solidFill>
                  <a:schemeClr val="accent2">
                    <a:lumMod val="60000"/>
                    <a:lumOff val="40000"/>
                  </a:schemeClr>
                </a:solidFill>
                <a:latin typeface="Fira Sans" pitchFamily="34" charset="0"/>
                <a:ea typeface="Fira Sans" pitchFamily="34" charset="-122"/>
                <a:cs typeface="Fira Sans" pitchFamily="34" charset="-120"/>
              </a:rPr>
              <a:t>, </a:t>
            </a:r>
            <a:r>
              <a:rPr lang="en-US" sz="1750" dirty="0" err="1" smtClean="0">
                <a:solidFill>
                  <a:schemeClr val="accent2">
                    <a:lumMod val="60000"/>
                    <a:lumOff val="40000"/>
                  </a:schemeClr>
                </a:solidFill>
                <a:latin typeface="Fira Sans" pitchFamily="34" charset="0"/>
                <a:ea typeface="Fira Sans" pitchFamily="34" charset="-122"/>
                <a:cs typeface="Fira Sans" pitchFamily="34" charset="-120"/>
              </a:rPr>
              <a:t>Thirumurugan</a:t>
            </a:r>
            <a:endParaRPr lang="en-US" sz="1750" dirty="0">
              <a:solidFill>
                <a:schemeClr val="accent2">
                  <a:lumMod val="60000"/>
                  <a:lumOff val="40000"/>
                </a:schemeClr>
              </a:solidFill>
            </a:endParaRPr>
          </a:p>
        </p:txBody>
      </p:sp>
      <p:pic>
        <p:nvPicPr>
          <p:cNvPr id="6" name="Picture 5" descr="black.png"/>
          <p:cNvPicPr>
            <a:picLocks noChangeAspect="1"/>
          </p:cNvPicPr>
          <p:nvPr/>
        </p:nvPicPr>
        <p:blipFill>
          <a:blip r:embed="rId4"/>
          <a:stretch>
            <a:fillRect/>
          </a:stretch>
        </p:blipFill>
        <p:spPr>
          <a:xfrm>
            <a:off x="9859866" y="7172330"/>
            <a:ext cx="4770534" cy="944962"/>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descr="black.png"/>
          <p:cNvPicPr>
            <a:picLocks noChangeAspect="1"/>
          </p:cNvPicPr>
          <p:nvPr/>
        </p:nvPicPr>
        <p:blipFill>
          <a:blip r:embed="rId3"/>
          <a:stretch>
            <a:fillRect/>
          </a:stretch>
        </p:blipFill>
        <p:spPr>
          <a:xfrm>
            <a:off x="9859866" y="7172330"/>
            <a:ext cx="4770534" cy="944962"/>
          </a:xfrm>
          <a:prstGeom prst="rect">
            <a:avLst/>
          </a:prstGeom>
        </p:spPr>
      </p:pic>
      <p:sp>
        <p:nvSpPr>
          <p:cNvPr id="34" name="Rectangle 33"/>
          <p:cNvSpPr/>
          <p:nvPr/>
        </p:nvSpPr>
        <p:spPr>
          <a:xfrm>
            <a:off x="736542" y="340258"/>
            <a:ext cx="7212231" cy="584775"/>
          </a:xfrm>
          <a:prstGeom prst="rect">
            <a:avLst/>
          </a:prstGeom>
        </p:spPr>
        <p:txBody>
          <a:bodyPr wrap="none">
            <a:spAutoFit/>
          </a:bodyPr>
          <a:lstStyle/>
          <a:p>
            <a:r>
              <a:rPr lang="en-US" sz="3200" dirty="0" smtClean="0">
                <a:solidFill>
                  <a:srgbClr val="FF0000"/>
                </a:solidFill>
                <a:latin typeface="Britannic Bold" pitchFamily="34" charset="0"/>
              </a:rPr>
              <a:t>1.Card Spending Based on Age Groups</a:t>
            </a:r>
            <a:endParaRPr lang="en-US" sz="3200" dirty="0">
              <a:solidFill>
                <a:srgbClr val="FF0000"/>
              </a:solidFill>
              <a:latin typeface="Britannic Bold" pitchFamily="34" charset="0"/>
            </a:endParaRPr>
          </a:p>
        </p:txBody>
      </p:sp>
      <p:sp>
        <p:nvSpPr>
          <p:cNvPr id="35" name="Rectangle 34"/>
          <p:cNvSpPr/>
          <p:nvPr/>
        </p:nvSpPr>
        <p:spPr>
          <a:xfrm>
            <a:off x="1166096" y="1256897"/>
            <a:ext cx="13166592" cy="707886"/>
          </a:xfrm>
          <a:prstGeom prst="rect">
            <a:avLst/>
          </a:prstGeom>
        </p:spPr>
        <p:txBody>
          <a:bodyPr wrap="square">
            <a:spAutoFit/>
          </a:bodyPr>
          <a:lstStyle/>
          <a:p>
            <a:pPr algn="just"/>
            <a:r>
              <a:rPr lang="en-US" sz="2000" dirty="0" smtClean="0">
                <a:solidFill>
                  <a:schemeClr val="bg1"/>
                </a:solidFill>
                <a:latin typeface="Arial" pitchFamily="34" charset="0"/>
                <a:cs typeface="Arial" pitchFamily="34" charset="0"/>
              </a:rPr>
              <a:t>Examines how different age groups use various payment methods and how much they spend. This reveals the most valuable customer age segments and their payment preferences.</a:t>
            </a:r>
          </a:p>
        </p:txBody>
      </p:sp>
      <p:pic>
        <p:nvPicPr>
          <p:cNvPr id="5" name="Picture 4" descr="5.png"/>
          <p:cNvPicPr>
            <a:picLocks noChangeAspect="1"/>
          </p:cNvPicPr>
          <p:nvPr/>
        </p:nvPicPr>
        <p:blipFill>
          <a:blip r:embed="rId4"/>
          <a:stretch>
            <a:fillRect/>
          </a:stretch>
        </p:blipFill>
        <p:spPr>
          <a:xfrm>
            <a:off x="9326666" y="2430634"/>
            <a:ext cx="4346803" cy="5069359"/>
          </a:xfrm>
          <a:prstGeom prst="rect">
            <a:avLst/>
          </a:prstGeom>
        </p:spPr>
      </p:pic>
      <p:pic>
        <p:nvPicPr>
          <p:cNvPr id="6" name="Picture 5" descr="A1.png"/>
          <p:cNvPicPr>
            <a:picLocks noChangeAspect="1"/>
          </p:cNvPicPr>
          <p:nvPr/>
        </p:nvPicPr>
        <p:blipFill>
          <a:blip r:embed="rId5"/>
          <a:stretch>
            <a:fillRect/>
          </a:stretch>
        </p:blipFill>
        <p:spPr>
          <a:xfrm>
            <a:off x="910914" y="2430633"/>
            <a:ext cx="6775510" cy="5069359"/>
          </a:xfrm>
          <a:prstGeom prst="rect">
            <a:avLst/>
          </a:prstGeom>
        </p:spPr>
      </p:pic>
      <p:pic>
        <p:nvPicPr>
          <p:cNvPr id="7" name="Picture 6" descr="pngegg (66).png"/>
          <p:cNvPicPr>
            <a:picLocks noChangeAspect="1"/>
          </p:cNvPicPr>
          <p:nvPr/>
        </p:nvPicPr>
        <p:blipFill>
          <a:blip r:embed="rId6"/>
          <a:stretch>
            <a:fillRect/>
          </a:stretch>
        </p:blipFill>
        <p:spPr>
          <a:xfrm rot="1108860">
            <a:off x="7792452" y="4341804"/>
            <a:ext cx="1337917" cy="1456179"/>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descr="black.png"/>
          <p:cNvPicPr>
            <a:picLocks noChangeAspect="1"/>
          </p:cNvPicPr>
          <p:nvPr/>
        </p:nvPicPr>
        <p:blipFill>
          <a:blip r:embed="rId3"/>
          <a:stretch>
            <a:fillRect/>
          </a:stretch>
        </p:blipFill>
        <p:spPr>
          <a:xfrm>
            <a:off x="9859866" y="7172330"/>
            <a:ext cx="4770534" cy="944962"/>
          </a:xfrm>
          <a:prstGeom prst="rect">
            <a:avLst/>
          </a:prstGeom>
        </p:spPr>
      </p:pic>
      <p:sp>
        <p:nvSpPr>
          <p:cNvPr id="34" name="Rectangle 33"/>
          <p:cNvSpPr/>
          <p:nvPr/>
        </p:nvSpPr>
        <p:spPr>
          <a:xfrm>
            <a:off x="736542" y="340258"/>
            <a:ext cx="5254965" cy="584775"/>
          </a:xfrm>
          <a:prstGeom prst="rect">
            <a:avLst/>
          </a:prstGeom>
        </p:spPr>
        <p:txBody>
          <a:bodyPr wrap="none">
            <a:spAutoFit/>
          </a:bodyPr>
          <a:lstStyle/>
          <a:p>
            <a:r>
              <a:rPr lang="en-US" sz="3200" dirty="0" smtClean="0">
                <a:solidFill>
                  <a:srgbClr val="FF0000"/>
                </a:solidFill>
                <a:latin typeface="Britannic Bold" pitchFamily="34" charset="0"/>
              </a:rPr>
              <a:t>2.Age Group Total Spending</a:t>
            </a:r>
            <a:endParaRPr lang="en-US" sz="3200" dirty="0">
              <a:solidFill>
                <a:srgbClr val="FF0000"/>
              </a:solidFill>
              <a:latin typeface="Britannic Bold" pitchFamily="34" charset="0"/>
            </a:endParaRPr>
          </a:p>
        </p:txBody>
      </p:sp>
      <p:sp>
        <p:nvSpPr>
          <p:cNvPr id="35" name="Rectangle 34"/>
          <p:cNvSpPr/>
          <p:nvPr/>
        </p:nvSpPr>
        <p:spPr>
          <a:xfrm>
            <a:off x="1166096" y="1256897"/>
            <a:ext cx="13166592" cy="707886"/>
          </a:xfrm>
          <a:prstGeom prst="rect">
            <a:avLst/>
          </a:prstGeom>
        </p:spPr>
        <p:txBody>
          <a:bodyPr wrap="square">
            <a:spAutoFit/>
          </a:bodyPr>
          <a:lstStyle/>
          <a:p>
            <a:pPr algn="just"/>
            <a:r>
              <a:rPr lang="en-US" sz="2000" dirty="0" smtClean="0">
                <a:solidFill>
                  <a:schemeClr val="bg1"/>
                </a:solidFill>
                <a:latin typeface="Arial" pitchFamily="34" charset="0"/>
                <a:cs typeface="Arial" pitchFamily="34" charset="0"/>
              </a:rPr>
              <a:t>Calculates total spending for each age group to identify the demographic segments that contribute the highest revenue to the business</a:t>
            </a:r>
          </a:p>
        </p:txBody>
      </p:sp>
      <p:pic>
        <p:nvPicPr>
          <p:cNvPr id="5" name="Picture 4" descr="6.png"/>
          <p:cNvPicPr>
            <a:picLocks noChangeAspect="1"/>
          </p:cNvPicPr>
          <p:nvPr/>
        </p:nvPicPr>
        <p:blipFill>
          <a:blip r:embed="rId4"/>
          <a:stretch>
            <a:fillRect/>
          </a:stretch>
        </p:blipFill>
        <p:spPr>
          <a:xfrm>
            <a:off x="8123274" y="3636334"/>
            <a:ext cx="6209414" cy="3057531"/>
          </a:xfrm>
          <a:prstGeom prst="rect">
            <a:avLst/>
          </a:prstGeom>
        </p:spPr>
      </p:pic>
      <p:pic>
        <p:nvPicPr>
          <p:cNvPr id="6" name="Picture 5" descr="A2.png"/>
          <p:cNvPicPr>
            <a:picLocks noChangeAspect="1"/>
          </p:cNvPicPr>
          <p:nvPr/>
        </p:nvPicPr>
        <p:blipFill>
          <a:blip r:embed="rId5"/>
          <a:stretch>
            <a:fillRect/>
          </a:stretch>
        </p:blipFill>
        <p:spPr>
          <a:xfrm>
            <a:off x="1374625" y="4177124"/>
            <a:ext cx="4356323" cy="2117352"/>
          </a:xfrm>
          <a:prstGeom prst="rect">
            <a:avLst/>
          </a:prstGeom>
        </p:spPr>
      </p:pic>
      <p:pic>
        <p:nvPicPr>
          <p:cNvPr id="7" name="Picture 6" descr="pngegg (66).png"/>
          <p:cNvPicPr>
            <a:picLocks noChangeAspect="1"/>
          </p:cNvPicPr>
          <p:nvPr/>
        </p:nvPicPr>
        <p:blipFill>
          <a:blip r:embed="rId6"/>
          <a:stretch>
            <a:fillRect/>
          </a:stretch>
        </p:blipFill>
        <p:spPr>
          <a:xfrm rot="1108860">
            <a:off x="6259717" y="4351629"/>
            <a:ext cx="1337917" cy="1456179"/>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descr="black.png"/>
          <p:cNvPicPr>
            <a:picLocks noChangeAspect="1"/>
          </p:cNvPicPr>
          <p:nvPr/>
        </p:nvPicPr>
        <p:blipFill>
          <a:blip r:embed="rId3"/>
          <a:stretch>
            <a:fillRect/>
          </a:stretch>
        </p:blipFill>
        <p:spPr>
          <a:xfrm>
            <a:off x="9859866" y="7172330"/>
            <a:ext cx="4770534" cy="944962"/>
          </a:xfrm>
          <a:prstGeom prst="rect">
            <a:avLst/>
          </a:prstGeom>
        </p:spPr>
      </p:pic>
      <p:sp>
        <p:nvSpPr>
          <p:cNvPr id="34" name="Rectangle 33"/>
          <p:cNvSpPr/>
          <p:nvPr/>
        </p:nvSpPr>
        <p:spPr>
          <a:xfrm>
            <a:off x="736542" y="340258"/>
            <a:ext cx="6292107" cy="584775"/>
          </a:xfrm>
          <a:prstGeom prst="rect">
            <a:avLst/>
          </a:prstGeom>
        </p:spPr>
        <p:txBody>
          <a:bodyPr wrap="none">
            <a:spAutoFit/>
          </a:bodyPr>
          <a:lstStyle/>
          <a:p>
            <a:r>
              <a:rPr lang="en-US" sz="3200" dirty="0" smtClean="0">
                <a:solidFill>
                  <a:srgbClr val="FF0000"/>
                </a:solidFill>
                <a:latin typeface="Britannic Bold" pitchFamily="34" charset="0"/>
              </a:rPr>
              <a:t>3.Season-wise Spending &amp; Orders</a:t>
            </a:r>
            <a:endParaRPr lang="en-US" sz="3200" dirty="0">
              <a:solidFill>
                <a:srgbClr val="FF0000"/>
              </a:solidFill>
              <a:latin typeface="Britannic Bold" pitchFamily="34" charset="0"/>
            </a:endParaRPr>
          </a:p>
        </p:txBody>
      </p:sp>
      <p:sp>
        <p:nvSpPr>
          <p:cNvPr id="35" name="Rectangle 34"/>
          <p:cNvSpPr/>
          <p:nvPr/>
        </p:nvSpPr>
        <p:spPr>
          <a:xfrm>
            <a:off x="1166096" y="1256897"/>
            <a:ext cx="13166592" cy="707886"/>
          </a:xfrm>
          <a:prstGeom prst="rect">
            <a:avLst/>
          </a:prstGeom>
        </p:spPr>
        <p:txBody>
          <a:bodyPr wrap="square">
            <a:spAutoFit/>
          </a:bodyPr>
          <a:lstStyle/>
          <a:p>
            <a:pPr algn="just"/>
            <a:r>
              <a:rPr lang="en-US" sz="2000" dirty="0" smtClean="0">
                <a:solidFill>
                  <a:schemeClr val="bg1"/>
                </a:solidFill>
                <a:latin typeface="Arial" pitchFamily="34" charset="0"/>
                <a:cs typeface="Arial" pitchFamily="34" charset="0"/>
              </a:rPr>
              <a:t>Analyzes spending patterns across different seasons to determine high-demand and low-demand periods. Helps businesses plan seasonal promotions and inventory.</a:t>
            </a:r>
          </a:p>
        </p:txBody>
      </p:sp>
      <p:pic>
        <p:nvPicPr>
          <p:cNvPr id="5" name="Picture 4" descr="7.png"/>
          <p:cNvPicPr>
            <a:picLocks noChangeAspect="1"/>
          </p:cNvPicPr>
          <p:nvPr/>
        </p:nvPicPr>
        <p:blipFill>
          <a:blip r:embed="rId4"/>
          <a:stretch>
            <a:fillRect/>
          </a:stretch>
        </p:blipFill>
        <p:spPr>
          <a:xfrm>
            <a:off x="9732266" y="2461834"/>
            <a:ext cx="3675389" cy="5469178"/>
          </a:xfrm>
          <a:prstGeom prst="rect">
            <a:avLst/>
          </a:prstGeom>
        </p:spPr>
      </p:pic>
      <p:pic>
        <p:nvPicPr>
          <p:cNvPr id="6" name="Picture 5" descr="A3.png"/>
          <p:cNvPicPr>
            <a:picLocks noChangeAspect="1"/>
          </p:cNvPicPr>
          <p:nvPr/>
        </p:nvPicPr>
        <p:blipFill>
          <a:blip r:embed="rId5"/>
          <a:stretch>
            <a:fillRect/>
          </a:stretch>
        </p:blipFill>
        <p:spPr>
          <a:xfrm>
            <a:off x="1166096" y="4242965"/>
            <a:ext cx="5655336" cy="1547215"/>
          </a:xfrm>
          <a:prstGeom prst="rect">
            <a:avLst/>
          </a:prstGeom>
        </p:spPr>
      </p:pic>
      <p:pic>
        <p:nvPicPr>
          <p:cNvPr id="7" name="Picture 6" descr="pngegg (66).png"/>
          <p:cNvPicPr>
            <a:picLocks noChangeAspect="1"/>
          </p:cNvPicPr>
          <p:nvPr/>
        </p:nvPicPr>
        <p:blipFill>
          <a:blip r:embed="rId6"/>
          <a:stretch>
            <a:fillRect/>
          </a:stretch>
        </p:blipFill>
        <p:spPr>
          <a:xfrm rot="1108860">
            <a:off x="7369523" y="4417470"/>
            <a:ext cx="1337917" cy="1456179"/>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descr="black.png"/>
          <p:cNvPicPr>
            <a:picLocks noChangeAspect="1"/>
          </p:cNvPicPr>
          <p:nvPr/>
        </p:nvPicPr>
        <p:blipFill>
          <a:blip r:embed="rId3"/>
          <a:stretch>
            <a:fillRect/>
          </a:stretch>
        </p:blipFill>
        <p:spPr>
          <a:xfrm>
            <a:off x="9859866" y="7172330"/>
            <a:ext cx="4770534" cy="944962"/>
          </a:xfrm>
          <a:prstGeom prst="rect">
            <a:avLst/>
          </a:prstGeom>
        </p:spPr>
      </p:pic>
      <p:sp>
        <p:nvSpPr>
          <p:cNvPr id="34" name="Rectangle 33"/>
          <p:cNvSpPr/>
          <p:nvPr/>
        </p:nvSpPr>
        <p:spPr>
          <a:xfrm>
            <a:off x="736542" y="340258"/>
            <a:ext cx="4762842" cy="584775"/>
          </a:xfrm>
          <a:prstGeom prst="rect">
            <a:avLst/>
          </a:prstGeom>
        </p:spPr>
        <p:txBody>
          <a:bodyPr wrap="none">
            <a:spAutoFit/>
          </a:bodyPr>
          <a:lstStyle/>
          <a:p>
            <a:r>
              <a:rPr lang="en-US" sz="3200" dirty="0" smtClean="0">
                <a:solidFill>
                  <a:srgbClr val="FF0000"/>
                </a:solidFill>
                <a:latin typeface="Britannic Bold" pitchFamily="34" charset="0"/>
              </a:rPr>
              <a:t>4. Location-wise Revenue</a:t>
            </a:r>
            <a:endParaRPr lang="en-US" sz="3200" dirty="0">
              <a:solidFill>
                <a:srgbClr val="FF0000"/>
              </a:solidFill>
              <a:latin typeface="Britannic Bold" pitchFamily="34" charset="0"/>
            </a:endParaRPr>
          </a:p>
        </p:txBody>
      </p:sp>
      <p:sp>
        <p:nvSpPr>
          <p:cNvPr id="35" name="Rectangle 34"/>
          <p:cNvSpPr/>
          <p:nvPr/>
        </p:nvSpPr>
        <p:spPr>
          <a:xfrm>
            <a:off x="1166096" y="1256897"/>
            <a:ext cx="13166592" cy="707886"/>
          </a:xfrm>
          <a:prstGeom prst="rect">
            <a:avLst/>
          </a:prstGeom>
        </p:spPr>
        <p:txBody>
          <a:bodyPr wrap="square">
            <a:spAutoFit/>
          </a:bodyPr>
          <a:lstStyle/>
          <a:p>
            <a:pPr algn="just"/>
            <a:r>
              <a:rPr lang="en-US" sz="2000" dirty="0" smtClean="0">
                <a:solidFill>
                  <a:schemeClr val="bg1"/>
                </a:solidFill>
                <a:latin typeface="Arial" pitchFamily="34" charset="0"/>
                <a:cs typeface="Arial" pitchFamily="34" charset="0"/>
              </a:rPr>
              <a:t>Evaluates total revenue generated across different geographic locations. Identifies high-performing and underperforming regions for targeted marketing and distribution decisions.</a:t>
            </a:r>
          </a:p>
        </p:txBody>
      </p:sp>
      <p:pic>
        <p:nvPicPr>
          <p:cNvPr id="5" name="Picture 4" descr="8.png"/>
          <p:cNvPicPr>
            <a:picLocks noChangeAspect="1"/>
          </p:cNvPicPr>
          <p:nvPr/>
        </p:nvPicPr>
        <p:blipFill>
          <a:blip r:embed="rId4"/>
          <a:stretch>
            <a:fillRect/>
          </a:stretch>
        </p:blipFill>
        <p:spPr>
          <a:xfrm>
            <a:off x="8139447" y="3502388"/>
            <a:ext cx="5789203" cy="2909370"/>
          </a:xfrm>
          <a:prstGeom prst="rect">
            <a:avLst/>
          </a:prstGeom>
        </p:spPr>
      </p:pic>
      <p:pic>
        <p:nvPicPr>
          <p:cNvPr id="6" name="Picture 5" descr="A4.png"/>
          <p:cNvPicPr>
            <a:picLocks noChangeAspect="1"/>
          </p:cNvPicPr>
          <p:nvPr/>
        </p:nvPicPr>
        <p:blipFill>
          <a:blip r:embed="rId5"/>
          <a:stretch>
            <a:fillRect/>
          </a:stretch>
        </p:blipFill>
        <p:spPr>
          <a:xfrm>
            <a:off x="1463808" y="2648929"/>
            <a:ext cx="4640411" cy="4230662"/>
          </a:xfrm>
          <a:prstGeom prst="rect">
            <a:avLst/>
          </a:prstGeom>
        </p:spPr>
      </p:pic>
      <p:pic>
        <p:nvPicPr>
          <p:cNvPr id="7" name="Picture 6" descr="pngegg (66).png"/>
          <p:cNvPicPr>
            <a:picLocks noChangeAspect="1"/>
          </p:cNvPicPr>
          <p:nvPr/>
        </p:nvPicPr>
        <p:blipFill>
          <a:blip r:embed="rId6"/>
          <a:stretch>
            <a:fillRect/>
          </a:stretch>
        </p:blipFill>
        <p:spPr>
          <a:xfrm rot="1108860">
            <a:off x="6300518" y="3916500"/>
            <a:ext cx="1337917" cy="1456179"/>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descr="black.png"/>
          <p:cNvPicPr>
            <a:picLocks noChangeAspect="1"/>
          </p:cNvPicPr>
          <p:nvPr/>
        </p:nvPicPr>
        <p:blipFill>
          <a:blip r:embed="rId3"/>
          <a:stretch>
            <a:fillRect/>
          </a:stretch>
        </p:blipFill>
        <p:spPr>
          <a:xfrm>
            <a:off x="9859866" y="7172330"/>
            <a:ext cx="4770534" cy="944962"/>
          </a:xfrm>
          <a:prstGeom prst="rect">
            <a:avLst/>
          </a:prstGeom>
        </p:spPr>
      </p:pic>
      <p:sp>
        <p:nvSpPr>
          <p:cNvPr id="34" name="Rectangle 33"/>
          <p:cNvSpPr/>
          <p:nvPr/>
        </p:nvSpPr>
        <p:spPr>
          <a:xfrm>
            <a:off x="736542" y="340258"/>
            <a:ext cx="6219972" cy="584775"/>
          </a:xfrm>
          <a:prstGeom prst="rect">
            <a:avLst/>
          </a:prstGeom>
        </p:spPr>
        <p:txBody>
          <a:bodyPr wrap="none">
            <a:spAutoFit/>
          </a:bodyPr>
          <a:lstStyle/>
          <a:p>
            <a:r>
              <a:rPr lang="en-US" sz="3200" dirty="0" smtClean="0">
                <a:solidFill>
                  <a:srgbClr val="FF0000"/>
                </a:solidFill>
                <a:latin typeface="Britannic Bold" pitchFamily="34" charset="0"/>
              </a:rPr>
              <a:t>5.Age × Season Spending Pattern</a:t>
            </a:r>
            <a:endParaRPr lang="en-US" sz="3200" dirty="0">
              <a:solidFill>
                <a:srgbClr val="FF0000"/>
              </a:solidFill>
              <a:latin typeface="Britannic Bold" pitchFamily="34" charset="0"/>
            </a:endParaRPr>
          </a:p>
        </p:txBody>
      </p:sp>
      <p:sp>
        <p:nvSpPr>
          <p:cNvPr id="35" name="Rectangle 34"/>
          <p:cNvSpPr/>
          <p:nvPr/>
        </p:nvSpPr>
        <p:spPr>
          <a:xfrm>
            <a:off x="1166096" y="1256897"/>
            <a:ext cx="13166592" cy="707886"/>
          </a:xfrm>
          <a:prstGeom prst="rect">
            <a:avLst/>
          </a:prstGeom>
        </p:spPr>
        <p:txBody>
          <a:bodyPr wrap="square">
            <a:spAutoFit/>
          </a:bodyPr>
          <a:lstStyle/>
          <a:p>
            <a:pPr algn="just"/>
            <a:r>
              <a:rPr lang="en-US" sz="2000" dirty="0" smtClean="0">
                <a:solidFill>
                  <a:schemeClr val="bg1"/>
                </a:solidFill>
                <a:latin typeface="Arial" pitchFamily="34" charset="0"/>
                <a:cs typeface="Arial" pitchFamily="34" charset="0"/>
              </a:rPr>
              <a:t>Combines age groups and seasons to understand how seasonal trends vary across different age segments, enabling more precise seasonal marketing strategies.</a:t>
            </a:r>
          </a:p>
        </p:txBody>
      </p:sp>
      <p:pic>
        <p:nvPicPr>
          <p:cNvPr id="5" name="Picture 4" descr="9.png"/>
          <p:cNvPicPr>
            <a:picLocks noChangeAspect="1"/>
          </p:cNvPicPr>
          <p:nvPr/>
        </p:nvPicPr>
        <p:blipFill>
          <a:blip r:embed="rId4"/>
          <a:stretch>
            <a:fillRect/>
          </a:stretch>
        </p:blipFill>
        <p:spPr>
          <a:xfrm>
            <a:off x="8655290" y="2457306"/>
            <a:ext cx="5146003" cy="5110757"/>
          </a:xfrm>
          <a:prstGeom prst="rect">
            <a:avLst/>
          </a:prstGeom>
        </p:spPr>
      </p:pic>
      <p:pic>
        <p:nvPicPr>
          <p:cNvPr id="6" name="Picture 5" descr="A5.png"/>
          <p:cNvPicPr>
            <a:picLocks noChangeAspect="1"/>
          </p:cNvPicPr>
          <p:nvPr/>
        </p:nvPicPr>
        <p:blipFill>
          <a:blip r:embed="rId5"/>
          <a:stretch>
            <a:fillRect/>
          </a:stretch>
        </p:blipFill>
        <p:spPr>
          <a:xfrm>
            <a:off x="1336216" y="2457306"/>
            <a:ext cx="4564853" cy="5110757"/>
          </a:xfrm>
          <a:prstGeom prst="rect">
            <a:avLst/>
          </a:prstGeom>
        </p:spPr>
      </p:pic>
      <p:pic>
        <p:nvPicPr>
          <p:cNvPr id="7" name="Picture 6" descr="pngegg (66).png"/>
          <p:cNvPicPr>
            <a:picLocks noChangeAspect="1"/>
          </p:cNvPicPr>
          <p:nvPr/>
        </p:nvPicPr>
        <p:blipFill>
          <a:blip r:embed="rId6"/>
          <a:stretch>
            <a:fillRect/>
          </a:stretch>
        </p:blipFill>
        <p:spPr>
          <a:xfrm rot="1108860">
            <a:off x="6433858" y="3959032"/>
            <a:ext cx="1337917" cy="1456179"/>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97493"/>
            <a:ext cx="7556421" cy="1275874"/>
          </a:xfrm>
          <a:prstGeom prst="rect">
            <a:avLst/>
          </a:prstGeom>
          <a:noFill/>
          <a:ln/>
        </p:spPr>
        <p:txBody>
          <a:bodyPr wrap="square" lIns="0" tIns="0" rIns="0" bIns="0" rtlCol="0" anchor="t"/>
          <a:lstStyle/>
          <a:p>
            <a:pPr marL="0" indent="0" algn="l">
              <a:lnSpc>
                <a:spcPts val="5000"/>
              </a:lnSpc>
              <a:buNone/>
            </a:pPr>
            <a:r>
              <a:rPr lang="en-US" sz="4000" dirty="0">
                <a:solidFill>
                  <a:schemeClr val="accent2">
                    <a:lumMod val="20000"/>
                    <a:lumOff val="80000"/>
                  </a:schemeClr>
                </a:solidFill>
                <a:latin typeface="Britannic Bold" pitchFamily="34" charset="0"/>
                <a:ea typeface="Fira Mono Medium" pitchFamily="34" charset="-122"/>
                <a:cs typeface="Fira Mono Medium" pitchFamily="34" charset="-120"/>
              </a:rPr>
              <a:t>Customer Clustering with K-Means</a:t>
            </a:r>
            <a:endParaRPr lang="en-US" sz="4000" dirty="0">
              <a:solidFill>
                <a:schemeClr val="accent2">
                  <a:lumMod val="20000"/>
                  <a:lumOff val="80000"/>
                </a:schemeClr>
              </a:solidFill>
              <a:latin typeface="Britannic Bold" pitchFamily="34" charset="0"/>
            </a:endParaRPr>
          </a:p>
        </p:txBody>
      </p:sp>
      <p:sp>
        <p:nvSpPr>
          <p:cNvPr id="4" name="Text 1"/>
          <p:cNvSpPr/>
          <p:nvPr/>
        </p:nvSpPr>
        <p:spPr>
          <a:xfrm>
            <a:off x="793790" y="2479477"/>
            <a:ext cx="7556421" cy="326708"/>
          </a:xfrm>
          <a:prstGeom prst="rect">
            <a:avLst/>
          </a:prstGeom>
          <a:noFill/>
          <a:ln/>
        </p:spPr>
        <p:txBody>
          <a:bodyPr wrap="none" lIns="0" tIns="0" rIns="0" bIns="0" rtlCol="0" anchor="t"/>
          <a:lstStyle/>
          <a:p>
            <a:pPr marL="0" indent="0" algn="l">
              <a:lnSpc>
                <a:spcPts val="2550"/>
              </a:lnSpc>
              <a:buNone/>
            </a:pPr>
            <a:r>
              <a:rPr lang="en-US" sz="1600" dirty="0">
                <a:solidFill>
                  <a:srgbClr val="E0D6DE"/>
                </a:solidFill>
                <a:latin typeface="Fira Sans" pitchFamily="34" charset="0"/>
                <a:ea typeface="Fira Sans" pitchFamily="34" charset="-122"/>
                <a:cs typeface="Fira Sans" pitchFamily="34" charset="-120"/>
              </a:rPr>
              <a:t>Advanced Python machine learning to segment customers into actionable groups</a:t>
            </a:r>
            <a:endParaRPr lang="en-US" sz="1600" dirty="0"/>
          </a:p>
        </p:txBody>
      </p:sp>
      <p:sp>
        <p:nvSpPr>
          <p:cNvPr id="5" name="Text 2"/>
          <p:cNvSpPr/>
          <p:nvPr/>
        </p:nvSpPr>
        <p:spPr>
          <a:xfrm>
            <a:off x="793790" y="3035737"/>
            <a:ext cx="204073" cy="255151"/>
          </a:xfrm>
          <a:prstGeom prst="rect">
            <a:avLst/>
          </a:prstGeom>
          <a:noFill/>
          <a:ln/>
        </p:spPr>
        <p:txBody>
          <a:bodyPr wrap="none" lIns="0" tIns="0" rIns="0" bIns="0" rtlCol="0" anchor="t"/>
          <a:lstStyle/>
          <a:p>
            <a:pPr marL="0" indent="0" algn="l">
              <a:lnSpc>
                <a:spcPts val="2550"/>
              </a:lnSpc>
              <a:buNone/>
            </a:pPr>
            <a:r>
              <a:rPr lang="en-US" sz="1600" dirty="0">
                <a:solidFill>
                  <a:srgbClr val="E0D6DE"/>
                </a:solidFill>
                <a:latin typeface="Fira Mono Light" pitchFamily="34" charset="0"/>
                <a:ea typeface="Fira Mono Light" pitchFamily="34" charset="-122"/>
                <a:cs typeface="Fira Mono Light" pitchFamily="34" charset="-120"/>
              </a:rPr>
              <a:t>01</a:t>
            </a:r>
            <a:endParaRPr lang="en-US" sz="1600" dirty="0"/>
          </a:p>
        </p:txBody>
      </p:sp>
      <p:sp>
        <p:nvSpPr>
          <p:cNvPr id="6" name="Shape 3"/>
          <p:cNvSpPr/>
          <p:nvPr/>
        </p:nvSpPr>
        <p:spPr>
          <a:xfrm>
            <a:off x="793790" y="3359706"/>
            <a:ext cx="3676174" cy="22860"/>
          </a:xfrm>
          <a:prstGeom prst="rect">
            <a:avLst/>
          </a:prstGeom>
          <a:solidFill>
            <a:srgbClr val="FF6BD8"/>
          </a:solidFill>
          <a:ln/>
        </p:spPr>
      </p:sp>
      <p:sp>
        <p:nvSpPr>
          <p:cNvPr id="7" name="Text 4"/>
          <p:cNvSpPr/>
          <p:nvPr/>
        </p:nvSpPr>
        <p:spPr>
          <a:xfrm>
            <a:off x="793790" y="3507462"/>
            <a:ext cx="2601397" cy="318849"/>
          </a:xfrm>
          <a:prstGeom prst="rect">
            <a:avLst/>
          </a:prstGeom>
          <a:noFill/>
          <a:ln/>
        </p:spPr>
        <p:txBody>
          <a:bodyPr wrap="none" lIns="0" tIns="0" rIns="0" bIns="0" rtlCol="0" anchor="t"/>
          <a:lstStyle/>
          <a:p>
            <a:pPr marL="0" indent="0" algn="l">
              <a:lnSpc>
                <a:spcPts val="2500"/>
              </a:lnSpc>
              <a:buNone/>
            </a:pPr>
            <a:r>
              <a:rPr lang="en-US" sz="2000" dirty="0">
                <a:solidFill>
                  <a:srgbClr val="FF0000"/>
                </a:solidFill>
                <a:latin typeface="Fira Mono Medium" pitchFamily="34" charset="0"/>
                <a:ea typeface="Fira Mono Medium" pitchFamily="34" charset="-122"/>
                <a:cs typeface="Fira Mono Medium" pitchFamily="34" charset="-120"/>
              </a:rPr>
              <a:t>Feature Selection</a:t>
            </a:r>
            <a:endParaRPr lang="en-US" sz="2000" dirty="0">
              <a:solidFill>
                <a:srgbClr val="FF0000"/>
              </a:solidFill>
            </a:endParaRPr>
          </a:p>
        </p:txBody>
      </p:sp>
      <p:sp>
        <p:nvSpPr>
          <p:cNvPr id="8" name="Text 5"/>
          <p:cNvSpPr/>
          <p:nvPr/>
        </p:nvSpPr>
        <p:spPr>
          <a:xfrm>
            <a:off x="793790" y="3948708"/>
            <a:ext cx="3676174" cy="1306830"/>
          </a:xfrm>
          <a:prstGeom prst="rect">
            <a:avLst/>
          </a:prstGeom>
          <a:noFill/>
          <a:ln/>
        </p:spPr>
        <p:txBody>
          <a:bodyPr wrap="square" lIns="0" tIns="0" rIns="0" bIns="0" rtlCol="0" anchor="t"/>
          <a:lstStyle/>
          <a:p>
            <a:pPr marL="0" indent="0" algn="l">
              <a:lnSpc>
                <a:spcPts val="2550"/>
              </a:lnSpc>
              <a:buNone/>
            </a:pPr>
            <a:r>
              <a:rPr lang="en-US" sz="1600" dirty="0">
                <a:solidFill>
                  <a:srgbClr val="E0D6DE"/>
                </a:solidFill>
                <a:latin typeface="Fira Sans" pitchFamily="34" charset="0"/>
                <a:ea typeface="Fira Sans" pitchFamily="34" charset="-122"/>
                <a:cs typeface="Fira Sans" pitchFamily="34" charset="-120"/>
              </a:rPr>
              <a:t>Key attributes: purchase amount, discount usage, promo codes, subscription status, and past purchases</a:t>
            </a:r>
            <a:endParaRPr lang="en-US" sz="1600" dirty="0"/>
          </a:p>
        </p:txBody>
      </p:sp>
      <p:pic>
        <p:nvPicPr>
          <p:cNvPr id="18" name="Picture 17" descr="Features.png"/>
          <p:cNvPicPr>
            <a:picLocks noChangeAspect="1"/>
          </p:cNvPicPr>
          <p:nvPr/>
        </p:nvPicPr>
        <p:blipFill>
          <a:blip r:embed="rId4"/>
          <a:stretch>
            <a:fillRect/>
          </a:stretch>
        </p:blipFill>
        <p:spPr>
          <a:xfrm>
            <a:off x="572459" y="5412477"/>
            <a:ext cx="8212617" cy="1796397"/>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descr="black.png"/>
          <p:cNvPicPr>
            <a:picLocks noChangeAspect="1"/>
          </p:cNvPicPr>
          <p:nvPr/>
        </p:nvPicPr>
        <p:blipFill>
          <a:blip r:embed="rId3"/>
          <a:stretch>
            <a:fillRect/>
          </a:stretch>
        </p:blipFill>
        <p:spPr>
          <a:xfrm>
            <a:off x="9859866" y="7172330"/>
            <a:ext cx="4770534" cy="944962"/>
          </a:xfrm>
          <a:prstGeom prst="rect">
            <a:avLst/>
          </a:prstGeom>
        </p:spPr>
      </p:pic>
      <p:sp>
        <p:nvSpPr>
          <p:cNvPr id="5" name="Rectangle 4"/>
          <p:cNvSpPr/>
          <p:nvPr/>
        </p:nvSpPr>
        <p:spPr>
          <a:xfrm>
            <a:off x="661929" y="722558"/>
            <a:ext cx="441146" cy="425758"/>
          </a:xfrm>
          <a:prstGeom prst="rect">
            <a:avLst/>
          </a:prstGeom>
        </p:spPr>
        <p:txBody>
          <a:bodyPr wrap="none">
            <a:spAutoFit/>
          </a:bodyPr>
          <a:lstStyle/>
          <a:p>
            <a:pPr>
              <a:lnSpc>
                <a:spcPts val="2550"/>
              </a:lnSpc>
            </a:pPr>
            <a:r>
              <a:rPr lang="en-US" dirty="0" smtClean="0">
                <a:solidFill>
                  <a:srgbClr val="E0D6DE"/>
                </a:solidFill>
                <a:latin typeface="Fira Mono Light" pitchFamily="34" charset="0"/>
                <a:ea typeface="Fira Mono Light" pitchFamily="34" charset="-122"/>
                <a:cs typeface="Fira Mono Light" pitchFamily="34" charset="-120"/>
              </a:rPr>
              <a:t>02</a:t>
            </a:r>
            <a:endParaRPr lang="en-US" dirty="0"/>
          </a:p>
        </p:txBody>
      </p:sp>
      <p:sp>
        <p:nvSpPr>
          <p:cNvPr id="6" name="Shape 7"/>
          <p:cNvSpPr/>
          <p:nvPr/>
        </p:nvSpPr>
        <p:spPr>
          <a:xfrm>
            <a:off x="693828" y="1148316"/>
            <a:ext cx="3676174" cy="22860"/>
          </a:xfrm>
          <a:prstGeom prst="rect">
            <a:avLst/>
          </a:prstGeom>
          <a:solidFill>
            <a:srgbClr val="FF6BD8"/>
          </a:solidFill>
          <a:ln/>
        </p:spPr>
      </p:sp>
      <p:sp>
        <p:nvSpPr>
          <p:cNvPr id="7" name="Text 8"/>
          <p:cNvSpPr/>
          <p:nvPr/>
        </p:nvSpPr>
        <p:spPr>
          <a:xfrm>
            <a:off x="693828" y="1339830"/>
            <a:ext cx="3213497" cy="318849"/>
          </a:xfrm>
          <a:prstGeom prst="rect">
            <a:avLst/>
          </a:prstGeom>
          <a:noFill/>
          <a:ln/>
        </p:spPr>
        <p:txBody>
          <a:bodyPr wrap="none" lIns="0" tIns="0" rIns="0" bIns="0" rtlCol="0" anchor="t"/>
          <a:lstStyle/>
          <a:p>
            <a:pPr marL="0" indent="0" algn="l">
              <a:lnSpc>
                <a:spcPts val="2500"/>
              </a:lnSpc>
              <a:buNone/>
            </a:pPr>
            <a:r>
              <a:rPr lang="en-US" sz="2000" dirty="0">
                <a:solidFill>
                  <a:srgbClr val="FF0000"/>
                </a:solidFill>
                <a:latin typeface="Fira Mono Medium" pitchFamily="34" charset="0"/>
                <a:ea typeface="Fira Mono Medium" pitchFamily="34" charset="-122"/>
                <a:cs typeface="Fira Mono Medium" pitchFamily="34" charset="-120"/>
              </a:rPr>
              <a:t>Elbow Method Analysis</a:t>
            </a:r>
            <a:endParaRPr lang="en-US" sz="2000" dirty="0">
              <a:solidFill>
                <a:srgbClr val="FF0000"/>
              </a:solidFill>
            </a:endParaRPr>
          </a:p>
        </p:txBody>
      </p:sp>
      <p:sp>
        <p:nvSpPr>
          <p:cNvPr id="8" name="Text 9"/>
          <p:cNvSpPr/>
          <p:nvPr/>
        </p:nvSpPr>
        <p:spPr>
          <a:xfrm>
            <a:off x="683195" y="1743743"/>
            <a:ext cx="3676174" cy="980123"/>
          </a:xfrm>
          <a:prstGeom prst="rect">
            <a:avLst/>
          </a:prstGeom>
          <a:noFill/>
          <a:ln/>
        </p:spPr>
        <p:txBody>
          <a:bodyPr wrap="square" lIns="0" tIns="0" rIns="0" bIns="0" rtlCol="0" anchor="t"/>
          <a:lstStyle/>
          <a:p>
            <a:pPr marL="0" indent="0" algn="l">
              <a:lnSpc>
                <a:spcPts val="2550"/>
              </a:lnSpc>
              <a:buNone/>
            </a:pPr>
            <a:r>
              <a:rPr lang="en-US" sz="1600" dirty="0">
                <a:solidFill>
                  <a:srgbClr val="E0D6DE"/>
                </a:solidFill>
                <a:latin typeface="Fira Sans" pitchFamily="34" charset="0"/>
                <a:ea typeface="Fira Sans" pitchFamily="34" charset="-122"/>
                <a:cs typeface="Fira Sans" pitchFamily="34" charset="-120"/>
              </a:rPr>
              <a:t>Determined optimal cluster count by analysing within-cluster sum of squares across different K values</a:t>
            </a:r>
            <a:endParaRPr lang="en-US" sz="1600" dirty="0"/>
          </a:p>
        </p:txBody>
      </p:sp>
      <p:sp>
        <p:nvSpPr>
          <p:cNvPr id="10" name="Text 10"/>
          <p:cNvSpPr/>
          <p:nvPr/>
        </p:nvSpPr>
        <p:spPr>
          <a:xfrm>
            <a:off x="793790" y="5612606"/>
            <a:ext cx="204073" cy="255151"/>
          </a:xfrm>
          <a:prstGeom prst="rect">
            <a:avLst/>
          </a:prstGeom>
          <a:noFill/>
          <a:ln/>
        </p:spPr>
        <p:txBody>
          <a:bodyPr wrap="none" lIns="0" tIns="0" rIns="0" bIns="0" rtlCol="0" anchor="t"/>
          <a:lstStyle/>
          <a:p>
            <a:pPr marL="0" indent="0" algn="l">
              <a:lnSpc>
                <a:spcPts val="2550"/>
              </a:lnSpc>
              <a:buNone/>
            </a:pPr>
            <a:r>
              <a:rPr lang="en-US" sz="1600" dirty="0">
                <a:solidFill>
                  <a:srgbClr val="E0D6DE"/>
                </a:solidFill>
                <a:latin typeface="Fira Mono Light" pitchFamily="34" charset="0"/>
                <a:ea typeface="Fira Mono Light" pitchFamily="34" charset="-122"/>
                <a:cs typeface="Fira Mono Light" pitchFamily="34" charset="-120"/>
              </a:rPr>
              <a:t>03</a:t>
            </a:r>
            <a:endParaRPr lang="en-US" sz="1600" dirty="0"/>
          </a:p>
        </p:txBody>
      </p:sp>
      <p:sp>
        <p:nvSpPr>
          <p:cNvPr id="11" name="Shape 11"/>
          <p:cNvSpPr/>
          <p:nvPr/>
        </p:nvSpPr>
        <p:spPr>
          <a:xfrm>
            <a:off x="793790" y="5936575"/>
            <a:ext cx="7556421" cy="22860"/>
          </a:xfrm>
          <a:prstGeom prst="rect">
            <a:avLst/>
          </a:prstGeom>
          <a:solidFill>
            <a:srgbClr val="FF6BD8"/>
          </a:solidFill>
          <a:ln/>
        </p:spPr>
      </p:sp>
      <p:sp>
        <p:nvSpPr>
          <p:cNvPr id="12" name="Text 12"/>
          <p:cNvSpPr/>
          <p:nvPr/>
        </p:nvSpPr>
        <p:spPr>
          <a:xfrm>
            <a:off x="793790" y="6084332"/>
            <a:ext cx="3825478" cy="318849"/>
          </a:xfrm>
          <a:prstGeom prst="rect">
            <a:avLst/>
          </a:prstGeom>
          <a:noFill/>
          <a:ln/>
        </p:spPr>
        <p:txBody>
          <a:bodyPr wrap="none" lIns="0" tIns="0" rIns="0" bIns="0" rtlCol="0" anchor="t"/>
          <a:lstStyle/>
          <a:p>
            <a:pPr marL="0" indent="0" algn="l">
              <a:lnSpc>
                <a:spcPts val="2500"/>
              </a:lnSpc>
              <a:buNone/>
            </a:pPr>
            <a:r>
              <a:rPr lang="en-US" sz="2000" dirty="0">
                <a:solidFill>
                  <a:srgbClr val="FF0000"/>
                </a:solidFill>
                <a:latin typeface="Fira Mono Medium" pitchFamily="34" charset="0"/>
                <a:ea typeface="Fira Mono Medium" pitchFamily="34" charset="-122"/>
                <a:cs typeface="Fira Mono Medium" pitchFamily="34" charset="-120"/>
              </a:rPr>
              <a:t>Three Clusters Identified</a:t>
            </a:r>
            <a:endParaRPr lang="en-US" sz="2000" dirty="0">
              <a:solidFill>
                <a:srgbClr val="FF0000"/>
              </a:solidFill>
            </a:endParaRPr>
          </a:p>
        </p:txBody>
      </p:sp>
      <p:sp>
        <p:nvSpPr>
          <p:cNvPr id="13" name="Text 13"/>
          <p:cNvSpPr/>
          <p:nvPr/>
        </p:nvSpPr>
        <p:spPr>
          <a:xfrm>
            <a:off x="793790" y="6525578"/>
            <a:ext cx="7556421" cy="653415"/>
          </a:xfrm>
          <a:prstGeom prst="rect">
            <a:avLst/>
          </a:prstGeom>
          <a:noFill/>
          <a:ln/>
        </p:spPr>
        <p:txBody>
          <a:bodyPr wrap="square" lIns="0" tIns="0" rIns="0" bIns="0" rtlCol="0" anchor="t"/>
          <a:lstStyle/>
          <a:p>
            <a:pPr marL="0" indent="0" algn="l">
              <a:lnSpc>
                <a:spcPts val="2550"/>
              </a:lnSpc>
              <a:buNone/>
            </a:pPr>
            <a:r>
              <a:rPr lang="en-US" sz="1600" dirty="0">
                <a:solidFill>
                  <a:srgbClr val="E0D6DE"/>
                </a:solidFill>
                <a:latin typeface="Fira Sans" pitchFamily="34" charset="0"/>
                <a:ea typeface="Fira Sans" pitchFamily="34" charset="-122"/>
                <a:cs typeface="Fira Sans" pitchFamily="34" charset="-120"/>
              </a:rPr>
              <a:t>K=3 selected as optimal, balancing model complexity with meaningful customer differentiation</a:t>
            </a:r>
            <a:endParaRPr lang="en-US" sz="1600" dirty="0"/>
          </a:p>
        </p:txBody>
      </p:sp>
      <p:pic>
        <p:nvPicPr>
          <p:cNvPr id="14" name="Picture 13" descr="3 clusters .png"/>
          <p:cNvPicPr>
            <a:picLocks noChangeAspect="1"/>
          </p:cNvPicPr>
          <p:nvPr/>
        </p:nvPicPr>
        <p:blipFill>
          <a:blip r:embed="rId4"/>
          <a:stretch>
            <a:fillRect/>
          </a:stretch>
        </p:blipFill>
        <p:spPr>
          <a:xfrm>
            <a:off x="8718697" y="6273209"/>
            <a:ext cx="5847276" cy="1509824"/>
          </a:xfrm>
          <a:prstGeom prst="rect">
            <a:avLst/>
          </a:prstGeom>
        </p:spPr>
      </p:pic>
      <p:pic>
        <p:nvPicPr>
          <p:cNvPr id="15" name="Picture 14" descr="Elow Method.png"/>
          <p:cNvPicPr>
            <a:picLocks noChangeAspect="1"/>
          </p:cNvPicPr>
          <p:nvPr/>
        </p:nvPicPr>
        <p:blipFill>
          <a:blip r:embed="rId5"/>
          <a:stretch>
            <a:fillRect/>
          </a:stretch>
        </p:blipFill>
        <p:spPr>
          <a:xfrm>
            <a:off x="683195" y="2876441"/>
            <a:ext cx="6770228" cy="2657709"/>
          </a:xfrm>
          <a:prstGeom prst="rect">
            <a:avLst/>
          </a:prstGeom>
        </p:spPr>
      </p:pic>
      <p:pic>
        <p:nvPicPr>
          <p:cNvPr id="16" name="Picture 15" descr="Elow.png"/>
          <p:cNvPicPr>
            <a:picLocks noChangeAspect="1"/>
          </p:cNvPicPr>
          <p:nvPr/>
        </p:nvPicPr>
        <p:blipFill>
          <a:blip r:embed="rId6"/>
          <a:stretch>
            <a:fillRect/>
          </a:stretch>
        </p:blipFill>
        <p:spPr>
          <a:xfrm>
            <a:off x="7899991" y="209211"/>
            <a:ext cx="6337004" cy="5403395"/>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53559"/>
            <a:ext cx="6802755" cy="566976"/>
          </a:xfrm>
          <a:prstGeom prst="rect">
            <a:avLst/>
          </a:prstGeom>
          <a:noFill/>
          <a:ln/>
        </p:spPr>
        <p:txBody>
          <a:bodyPr wrap="none" lIns="0" tIns="0" rIns="0" bIns="0" rtlCol="0" anchor="t"/>
          <a:lstStyle/>
          <a:p>
            <a:pPr marL="0" indent="0" algn="l">
              <a:lnSpc>
                <a:spcPts val="4450"/>
              </a:lnSpc>
              <a:buNone/>
            </a:pPr>
            <a:r>
              <a:rPr lang="en-US" sz="3550" dirty="0">
                <a:solidFill>
                  <a:schemeClr val="accent2">
                    <a:lumMod val="20000"/>
                    <a:lumOff val="80000"/>
                  </a:schemeClr>
                </a:solidFill>
                <a:latin typeface="Fira Mono Medium" pitchFamily="34" charset="0"/>
                <a:ea typeface="Fira Mono Medium" pitchFamily="34" charset="-122"/>
                <a:cs typeface="Fira Mono Medium" pitchFamily="34" charset="-120"/>
              </a:rPr>
              <a:t>Customer Cluster Profiles</a:t>
            </a:r>
            <a:endParaRPr lang="en-US" sz="3550" dirty="0">
              <a:solidFill>
                <a:schemeClr val="accent2">
                  <a:lumMod val="20000"/>
                  <a:lumOff val="80000"/>
                </a:schemeClr>
              </a:solidFill>
            </a:endParaRPr>
          </a:p>
        </p:txBody>
      </p:sp>
      <p:sp>
        <p:nvSpPr>
          <p:cNvPr id="4" name="Shape 1"/>
          <p:cNvSpPr/>
          <p:nvPr/>
        </p:nvSpPr>
        <p:spPr>
          <a:xfrm>
            <a:off x="6280190" y="1692712"/>
            <a:ext cx="3687485" cy="3331488"/>
          </a:xfrm>
          <a:prstGeom prst="roundRect">
            <a:avLst>
              <a:gd name="adj" fmla="val 817"/>
            </a:avLst>
          </a:prstGeom>
          <a:solidFill>
            <a:srgbClr val="2E2E2F"/>
          </a:solidFill>
          <a:ln/>
        </p:spPr>
      </p:sp>
      <p:sp>
        <p:nvSpPr>
          <p:cNvPr id="5" name="Shape 2"/>
          <p:cNvSpPr/>
          <p:nvPr/>
        </p:nvSpPr>
        <p:spPr>
          <a:xfrm>
            <a:off x="6461641" y="1874163"/>
            <a:ext cx="544354" cy="544354"/>
          </a:xfrm>
          <a:prstGeom prst="roundRect">
            <a:avLst>
              <a:gd name="adj" fmla="val 16796213"/>
            </a:avLst>
          </a:prstGeom>
          <a:solidFill>
            <a:srgbClr val="FF6BD8"/>
          </a:solidFill>
          <a:ln/>
        </p:spPr>
      </p:sp>
      <p:pic>
        <p:nvPicPr>
          <p:cNvPr id="6" name="Image 1" descr="preencoded.png"/>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6611303" y="2023824"/>
            <a:ext cx="244912" cy="244912"/>
          </a:xfrm>
          <a:prstGeom prst="rect">
            <a:avLst/>
          </a:prstGeom>
        </p:spPr>
      </p:pic>
      <p:sp>
        <p:nvSpPr>
          <p:cNvPr id="7" name="Text 3"/>
          <p:cNvSpPr/>
          <p:nvPr/>
        </p:nvSpPr>
        <p:spPr>
          <a:xfrm>
            <a:off x="6461641" y="2599968"/>
            <a:ext cx="3128486" cy="283488"/>
          </a:xfrm>
          <a:prstGeom prst="rect">
            <a:avLst/>
          </a:prstGeom>
          <a:noFill/>
          <a:ln/>
        </p:spPr>
        <p:txBody>
          <a:bodyPr wrap="none" lIns="0" tIns="0" rIns="0" bIns="0" rtlCol="0" anchor="t"/>
          <a:lstStyle/>
          <a:p>
            <a:pPr marL="0" indent="0" algn="l">
              <a:lnSpc>
                <a:spcPts val="2200"/>
              </a:lnSpc>
              <a:buNone/>
            </a:pPr>
            <a:r>
              <a:rPr lang="en-US" sz="1750" dirty="0">
                <a:solidFill>
                  <a:srgbClr val="E0D6DE"/>
                </a:solidFill>
                <a:latin typeface="Fira Mono Medium" pitchFamily="34" charset="0"/>
                <a:ea typeface="Fira Mono Medium" pitchFamily="34" charset="-122"/>
                <a:cs typeface="Fira Mono Medium" pitchFamily="34" charset="-120"/>
              </a:rPr>
              <a:t>Cluster 0: Deal Seekers</a:t>
            </a:r>
            <a:endParaRPr lang="en-US" sz="1750" dirty="0"/>
          </a:p>
        </p:txBody>
      </p:sp>
      <p:sp>
        <p:nvSpPr>
          <p:cNvPr id="8" name="Text 4"/>
          <p:cNvSpPr/>
          <p:nvPr/>
        </p:nvSpPr>
        <p:spPr>
          <a:xfrm>
            <a:off x="6461641" y="2992279"/>
            <a:ext cx="3324582" cy="870823"/>
          </a:xfrm>
          <a:prstGeom prst="rect">
            <a:avLst/>
          </a:prstGeom>
          <a:noFill/>
          <a:ln/>
        </p:spPr>
        <p:txBody>
          <a:bodyPr wrap="square" lIns="0" tIns="0" rIns="0" bIns="0" rtlCol="0" anchor="t"/>
          <a:lstStyle/>
          <a:p>
            <a:pPr marL="0" indent="0" algn="l">
              <a:lnSpc>
                <a:spcPts val="2250"/>
              </a:lnSpc>
              <a:buNone/>
            </a:pPr>
            <a:r>
              <a:rPr lang="en-US" sz="1400" b="1" dirty="0">
                <a:solidFill>
                  <a:srgbClr val="E0D6DE"/>
                </a:solidFill>
                <a:latin typeface="Fira Sans" pitchFamily="34" charset="0"/>
                <a:ea typeface="Fira Sans" pitchFamily="34" charset="-122"/>
                <a:cs typeface="Fira Sans" pitchFamily="34" charset="-120"/>
              </a:rPr>
              <a:t>Behaviour:</a:t>
            </a:r>
            <a:r>
              <a:rPr lang="en-US" sz="1400" dirty="0">
                <a:solidFill>
                  <a:srgbClr val="E0D6DE"/>
                </a:solidFill>
                <a:latin typeface="Fira Sans" pitchFamily="34" charset="0"/>
                <a:ea typeface="Fira Sans" pitchFamily="34" charset="-122"/>
                <a:cs typeface="Fira Sans" pitchFamily="34" charset="-120"/>
              </a:rPr>
              <a:t> Heavy discount and promo code users, highly price-sensitive shoppers</a:t>
            </a:r>
            <a:endParaRPr lang="en-US" sz="1400" dirty="0"/>
          </a:p>
        </p:txBody>
      </p:sp>
      <p:sp>
        <p:nvSpPr>
          <p:cNvPr id="9" name="Text 5"/>
          <p:cNvSpPr/>
          <p:nvPr/>
        </p:nvSpPr>
        <p:spPr>
          <a:xfrm>
            <a:off x="6461641" y="3971925"/>
            <a:ext cx="3324582" cy="870823"/>
          </a:xfrm>
          <a:prstGeom prst="rect">
            <a:avLst/>
          </a:prstGeom>
          <a:noFill/>
          <a:ln/>
        </p:spPr>
        <p:txBody>
          <a:bodyPr wrap="square" lIns="0" tIns="0" rIns="0" bIns="0" rtlCol="0" anchor="t"/>
          <a:lstStyle/>
          <a:p>
            <a:pPr marL="0" indent="0" algn="l">
              <a:lnSpc>
                <a:spcPts val="2250"/>
              </a:lnSpc>
              <a:buNone/>
            </a:pPr>
            <a:r>
              <a:rPr lang="en-US" sz="1400" b="1" dirty="0">
                <a:solidFill>
                  <a:srgbClr val="E0D6DE"/>
                </a:solidFill>
                <a:latin typeface="Fira Sans" pitchFamily="34" charset="0"/>
                <a:ea typeface="Fira Sans" pitchFamily="34" charset="-122"/>
                <a:cs typeface="Fira Sans" pitchFamily="34" charset="-120"/>
              </a:rPr>
              <a:t>Strategy:</a:t>
            </a:r>
            <a:r>
              <a:rPr lang="en-US" sz="1400" dirty="0">
                <a:solidFill>
                  <a:srgbClr val="E0D6DE"/>
                </a:solidFill>
                <a:latin typeface="Fira Sans" pitchFamily="34" charset="0"/>
                <a:ea typeface="Fira Sans" pitchFamily="34" charset="-122"/>
                <a:cs typeface="Fira Sans" pitchFamily="34" charset="-120"/>
              </a:rPr>
              <a:t> Flash sales, limited-time offers, promo-driven advertising campaigns</a:t>
            </a:r>
            <a:endParaRPr lang="en-US" sz="1400" dirty="0"/>
          </a:p>
        </p:txBody>
      </p:sp>
      <p:sp>
        <p:nvSpPr>
          <p:cNvPr id="10" name="Shape 6"/>
          <p:cNvSpPr/>
          <p:nvPr/>
        </p:nvSpPr>
        <p:spPr>
          <a:xfrm>
            <a:off x="10149126" y="1692712"/>
            <a:ext cx="3687485" cy="3331488"/>
          </a:xfrm>
          <a:prstGeom prst="roundRect">
            <a:avLst>
              <a:gd name="adj" fmla="val 817"/>
            </a:avLst>
          </a:prstGeom>
          <a:solidFill>
            <a:srgbClr val="2E2E2F"/>
          </a:solidFill>
          <a:ln/>
        </p:spPr>
      </p:sp>
      <p:sp>
        <p:nvSpPr>
          <p:cNvPr id="11" name="Shape 7"/>
          <p:cNvSpPr/>
          <p:nvPr/>
        </p:nvSpPr>
        <p:spPr>
          <a:xfrm>
            <a:off x="10330577" y="1874163"/>
            <a:ext cx="544354" cy="544354"/>
          </a:xfrm>
          <a:prstGeom prst="roundRect">
            <a:avLst>
              <a:gd name="adj" fmla="val 16796213"/>
            </a:avLst>
          </a:prstGeom>
          <a:solidFill>
            <a:srgbClr val="211E24"/>
          </a:solidFill>
          <a:ln/>
        </p:spPr>
      </p:sp>
      <p:pic>
        <p:nvPicPr>
          <p:cNvPr id="12" name="Image 2" descr="preencoded.png"/>
          <p:cNvPicPr>
            <a:picLocks noChangeAspect="1"/>
          </p:cNvPicPr>
          <p:nvPr/>
        </p:nvPicPr>
        <p:blipFill>
          <a:blip r:embed="rId4">
            <a:extLst>
              <a:ext uri="{96DAC541-7B7A-43D3-8B79-37D633B846F1}">
                <asvg:svgBlip xmlns="" xmlns:asvg="http://schemas.microsoft.com/office/drawing/2016/SVG/main" r:embed="rId6"/>
              </a:ext>
            </a:extLst>
          </a:blip>
          <a:stretch>
            <a:fillRect/>
          </a:stretch>
        </p:blipFill>
        <p:spPr>
          <a:xfrm>
            <a:off x="10480238" y="2023824"/>
            <a:ext cx="244912" cy="244912"/>
          </a:xfrm>
          <a:prstGeom prst="rect">
            <a:avLst/>
          </a:prstGeom>
        </p:spPr>
      </p:pic>
      <p:sp>
        <p:nvSpPr>
          <p:cNvPr id="13" name="Text 8"/>
          <p:cNvSpPr/>
          <p:nvPr/>
        </p:nvSpPr>
        <p:spPr>
          <a:xfrm>
            <a:off x="10330577" y="2599968"/>
            <a:ext cx="3324582" cy="566976"/>
          </a:xfrm>
          <a:prstGeom prst="rect">
            <a:avLst/>
          </a:prstGeom>
          <a:noFill/>
          <a:ln/>
        </p:spPr>
        <p:txBody>
          <a:bodyPr wrap="square" lIns="0" tIns="0" rIns="0" bIns="0" rtlCol="0" anchor="t"/>
          <a:lstStyle/>
          <a:p>
            <a:pPr marL="0" indent="0" algn="l">
              <a:lnSpc>
                <a:spcPts val="2200"/>
              </a:lnSpc>
              <a:buNone/>
            </a:pPr>
            <a:r>
              <a:rPr lang="en-US" sz="1750" dirty="0">
                <a:solidFill>
                  <a:srgbClr val="E0D6DE"/>
                </a:solidFill>
                <a:latin typeface="Fira Mono Medium" pitchFamily="34" charset="0"/>
                <a:ea typeface="Fira Mono Medium" pitchFamily="34" charset="-122"/>
                <a:cs typeface="Fira Mono Medium" pitchFamily="34" charset="-120"/>
              </a:rPr>
              <a:t>Cluster 1: Full-Price Buyers</a:t>
            </a:r>
            <a:endParaRPr lang="en-US" sz="1750" dirty="0"/>
          </a:p>
        </p:txBody>
      </p:sp>
      <p:sp>
        <p:nvSpPr>
          <p:cNvPr id="14" name="Text 9"/>
          <p:cNvSpPr/>
          <p:nvPr/>
        </p:nvSpPr>
        <p:spPr>
          <a:xfrm>
            <a:off x="10330577" y="3275767"/>
            <a:ext cx="3324582" cy="580549"/>
          </a:xfrm>
          <a:prstGeom prst="rect">
            <a:avLst/>
          </a:prstGeom>
          <a:noFill/>
          <a:ln/>
        </p:spPr>
        <p:txBody>
          <a:bodyPr wrap="square" lIns="0" tIns="0" rIns="0" bIns="0" rtlCol="0" anchor="t"/>
          <a:lstStyle/>
          <a:p>
            <a:pPr marL="0" indent="0" algn="l">
              <a:lnSpc>
                <a:spcPts val="2250"/>
              </a:lnSpc>
              <a:buNone/>
            </a:pPr>
            <a:r>
              <a:rPr lang="en-US" sz="1400" b="1" dirty="0">
                <a:solidFill>
                  <a:srgbClr val="E0D6DE"/>
                </a:solidFill>
                <a:latin typeface="Fira Sans" pitchFamily="34" charset="0"/>
                <a:ea typeface="Fira Sans" pitchFamily="34" charset="-122"/>
                <a:cs typeface="Fira Sans" pitchFamily="34" charset="-120"/>
              </a:rPr>
              <a:t>Behaviour:</a:t>
            </a:r>
            <a:r>
              <a:rPr lang="en-US" sz="1400" dirty="0">
                <a:solidFill>
                  <a:srgbClr val="E0D6DE"/>
                </a:solidFill>
                <a:latin typeface="Fira Sans" pitchFamily="34" charset="0"/>
                <a:ea typeface="Fira Sans" pitchFamily="34" charset="-122"/>
                <a:cs typeface="Fira Sans" pitchFamily="34" charset="-120"/>
              </a:rPr>
              <a:t> No discount or promo usage, stable and consistent spenders</a:t>
            </a:r>
            <a:endParaRPr lang="en-US" sz="1400" dirty="0"/>
          </a:p>
        </p:txBody>
      </p:sp>
      <p:sp>
        <p:nvSpPr>
          <p:cNvPr id="15" name="Text 10"/>
          <p:cNvSpPr/>
          <p:nvPr/>
        </p:nvSpPr>
        <p:spPr>
          <a:xfrm>
            <a:off x="10330577" y="3965138"/>
            <a:ext cx="3324582" cy="870823"/>
          </a:xfrm>
          <a:prstGeom prst="rect">
            <a:avLst/>
          </a:prstGeom>
          <a:noFill/>
          <a:ln/>
        </p:spPr>
        <p:txBody>
          <a:bodyPr wrap="square" lIns="0" tIns="0" rIns="0" bIns="0" rtlCol="0" anchor="t"/>
          <a:lstStyle/>
          <a:p>
            <a:pPr marL="0" indent="0" algn="l">
              <a:lnSpc>
                <a:spcPts val="2250"/>
              </a:lnSpc>
              <a:buNone/>
            </a:pPr>
            <a:r>
              <a:rPr lang="en-US" sz="1400" b="1" dirty="0">
                <a:solidFill>
                  <a:srgbClr val="E0D6DE"/>
                </a:solidFill>
                <a:latin typeface="Fira Sans" pitchFamily="34" charset="0"/>
                <a:ea typeface="Fira Sans" pitchFamily="34" charset="-122"/>
                <a:cs typeface="Fira Sans" pitchFamily="34" charset="-120"/>
              </a:rPr>
              <a:t>Strategy:</a:t>
            </a:r>
            <a:r>
              <a:rPr lang="en-US" sz="1400" dirty="0">
                <a:solidFill>
                  <a:srgbClr val="E0D6DE"/>
                </a:solidFill>
                <a:latin typeface="Fira Sans" pitchFamily="34" charset="0"/>
                <a:ea typeface="Fira Sans" pitchFamily="34" charset="-122"/>
                <a:cs typeface="Fira Sans" pitchFamily="34" charset="-120"/>
              </a:rPr>
              <a:t> Premium product recommendations, loyalty rewards, quality-focused messaging</a:t>
            </a:r>
            <a:endParaRPr lang="en-US" sz="1400" dirty="0"/>
          </a:p>
        </p:txBody>
      </p:sp>
      <p:sp>
        <p:nvSpPr>
          <p:cNvPr id="16" name="Shape 11"/>
          <p:cNvSpPr/>
          <p:nvPr/>
        </p:nvSpPr>
        <p:spPr>
          <a:xfrm>
            <a:off x="6280190" y="5205651"/>
            <a:ext cx="7556421" cy="2170390"/>
          </a:xfrm>
          <a:prstGeom prst="roundRect">
            <a:avLst>
              <a:gd name="adj" fmla="val 1254"/>
            </a:avLst>
          </a:prstGeom>
          <a:solidFill>
            <a:srgbClr val="2E2E2F"/>
          </a:solidFill>
          <a:ln/>
        </p:spPr>
      </p:sp>
      <p:sp>
        <p:nvSpPr>
          <p:cNvPr id="17" name="Shape 12"/>
          <p:cNvSpPr/>
          <p:nvPr/>
        </p:nvSpPr>
        <p:spPr>
          <a:xfrm>
            <a:off x="6461641" y="5387102"/>
            <a:ext cx="544354" cy="544354"/>
          </a:xfrm>
          <a:prstGeom prst="roundRect">
            <a:avLst>
              <a:gd name="adj" fmla="val 16796213"/>
            </a:avLst>
          </a:prstGeom>
          <a:solidFill>
            <a:srgbClr val="201E25"/>
          </a:solidFill>
          <a:ln/>
        </p:spPr>
      </p:sp>
      <p:pic>
        <p:nvPicPr>
          <p:cNvPr id="18" name="Image 3" descr="preencoded.png"/>
          <p:cNvPicPr>
            <a:picLocks noChangeAspect="1"/>
          </p:cNvPicPr>
          <p:nvPr/>
        </p:nvPicPr>
        <p:blipFill>
          <a:blip r:embed="rId4">
            <a:extLst>
              <a:ext uri="{96DAC541-7B7A-43D3-8B79-37D633B846F1}">
                <asvg:svgBlip xmlns="" xmlns:asvg="http://schemas.microsoft.com/office/drawing/2016/SVG/main" r:embed="rId7"/>
              </a:ext>
            </a:extLst>
          </a:blip>
          <a:stretch>
            <a:fillRect/>
          </a:stretch>
        </p:blipFill>
        <p:spPr>
          <a:xfrm>
            <a:off x="6611303" y="5536763"/>
            <a:ext cx="244912" cy="244912"/>
          </a:xfrm>
          <a:prstGeom prst="rect">
            <a:avLst/>
          </a:prstGeom>
        </p:spPr>
      </p:pic>
      <p:sp>
        <p:nvSpPr>
          <p:cNvPr id="19" name="Text 13"/>
          <p:cNvSpPr/>
          <p:nvPr/>
        </p:nvSpPr>
        <p:spPr>
          <a:xfrm>
            <a:off x="6461641" y="6112907"/>
            <a:ext cx="3808571" cy="283488"/>
          </a:xfrm>
          <a:prstGeom prst="rect">
            <a:avLst/>
          </a:prstGeom>
          <a:noFill/>
          <a:ln/>
        </p:spPr>
        <p:txBody>
          <a:bodyPr wrap="none" lIns="0" tIns="0" rIns="0" bIns="0" rtlCol="0" anchor="t"/>
          <a:lstStyle/>
          <a:p>
            <a:pPr marL="0" indent="0" algn="l">
              <a:lnSpc>
                <a:spcPts val="2200"/>
              </a:lnSpc>
              <a:buNone/>
            </a:pPr>
            <a:r>
              <a:rPr lang="en-US" sz="1750" dirty="0">
                <a:solidFill>
                  <a:srgbClr val="E0D6DE"/>
                </a:solidFill>
                <a:latin typeface="Fira Mono Medium" pitchFamily="34" charset="0"/>
                <a:ea typeface="Fira Mono Medium" pitchFamily="34" charset="-122"/>
                <a:cs typeface="Fira Mono Medium" pitchFamily="34" charset="-120"/>
              </a:rPr>
              <a:t>Cluster 2: Loyal Subscribers</a:t>
            </a:r>
            <a:endParaRPr lang="en-US" sz="1750" dirty="0"/>
          </a:p>
        </p:txBody>
      </p:sp>
      <p:sp>
        <p:nvSpPr>
          <p:cNvPr id="20" name="Text 14"/>
          <p:cNvSpPr/>
          <p:nvPr/>
        </p:nvSpPr>
        <p:spPr>
          <a:xfrm>
            <a:off x="6461641" y="6505218"/>
            <a:ext cx="7193518" cy="290274"/>
          </a:xfrm>
          <a:prstGeom prst="rect">
            <a:avLst/>
          </a:prstGeom>
          <a:noFill/>
          <a:ln/>
        </p:spPr>
        <p:txBody>
          <a:bodyPr wrap="none" lIns="0" tIns="0" rIns="0" bIns="0" rtlCol="0" anchor="t"/>
          <a:lstStyle/>
          <a:p>
            <a:pPr marL="0" indent="0" algn="l">
              <a:lnSpc>
                <a:spcPts val="2250"/>
              </a:lnSpc>
              <a:buNone/>
            </a:pPr>
            <a:r>
              <a:rPr lang="en-US" sz="1400" b="1" dirty="0">
                <a:solidFill>
                  <a:srgbClr val="E0D6DE"/>
                </a:solidFill>
                <a:latin typeface="Fira Sans" pitchFamily="34" charset="0"/>
                <a:ea typeface="Fira Sans" pitchFamily="34" charset="-122"/>
                <a:cs typeface="Fira Sans" pitchFamily="34" charset="-120"/>
              </a:rPr>
              <a:t>Behaviour:</a:t>
            </a:r>
            <a:r>
              <a:rPr lang="en-US" sz="1400" dirty="0">
                <a:solidFill>
                  <a:srgbClr val="E0D6DE"/>
                </a:solidFill>
                <a:latin typeface="Fira Sans" pitchFamily="34" charset="0"/>
                <a:ea typeface="Fira Sans" pitchFamily="34" charset="-122"/>
                <a:cs typeface="Fira Sans" pitchFamily="34" charset="-120"/>
              </a:rPr>
              <a:t> Active subscription users with frequent repeat purchases, highly engaged</a:t>
            </a:r>
            <a:endParaRPr lang="en-US" sz="1400" dirty="0"/>
          </a:p>
        </p:txBody>
      </p:sp>
      <p:sp>
        <p:nvSpPr>
          <p:cNvPr id="21" name="Text 15"/>
          <p:cNvSpPr/>
          <p:nvPr/>
        </p:nvSpPr>
        <p:spPr>
          <a:xfrm>
            <a:off x="6461641" y="6904315"/>
            <a:ext cx="7193518" cy="290274"/>
          </a:xfrm>
          <a:prstGeom prst="rect">
            <a:avLst/>
          </a:prstGeom>
          <a:noFill/>
          <a:ln/>
        </p:spPr>
        <p:txBody>
          <a:bodyPr wrap="none" lIns="0" tIns="0" rIns="0" bIns="0" rtlCol="0" anchor="t"/>
          <a:lstStyle/>
          <a:p>
            <a:pPr marL="0" indent="0" algn="l">
              <a:lnSpc>
                <a:spcPts val="2250"/>
              </a:lnSpc>
              <a:buNone/>
            </a:pPr>
            <a:r>
              <a:rPr lang="en-US" sz="1400" b="1" dirty="0">
                <a:solidFill>
                  <a:srgbClr val="E0D6DE"/>
                </a:solidFill>
                <a:latin typeface="Fira Sans" pitchFamily="34" charset="0"/>
                <a:ea typeface="Fira Sans" pitchFamily="34" charset="-122"/>
                <a:cs typeface="Fira Sans" pitchFamily="34" charset="-120"/>
              </a:rPr>
              <a:t>Strategy:</a:t>
            </a:r>
            <a:r>
              <a:rPr lang="en-US" sz="1400" dirty="0">
                <a:solidFill>
                  <a:srgbClr val="E0D6DE"/>
                </a:solidFill>
                <a:latin typeface="Fira Sans" pitchFamily="34" charset="0"/>
                <a:ea typeface="Fira Sans" pitchFamily="34" charset="-122"/>
                <a:cs typeface="Fira Sans" pitchFamily="34" charset="-120"/>
              </a:rPr>
              <a:t> Exclusive member benefits, early access to products, VIP treatment</a:t>
            </a:r>
            <a:endParaRPr lang="en-US" sz="1400" dirty="0"/>
          </a:p>
        </p:txBody>
      </p:sp>
      <p:pic>
        <p:nvPicPr>
          <p:cNvPr id="22" name="Picture 21" descr="black.png"/>
          <p:cNvPicPr>
            <a:picLocks noChangeAspect="1"/>
          </p:cNvPicPr>
          <p:nvPr/>
        </p:nvPicPr>
        <p:blipFill>
          <a:blip r:embed="rId8"/>
          <a:stretch>
            <a:fillRect/>
          </a:stretch>
        </p:blipFill>
        <p:spPr>
          <a:xfrm>
            <a:off x="10749516" y="7708605"/>
            <a:ext cx="3880884" cy="408686"/>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2" name="Image 0" descr="preencoded.png"/>
          <p:cNvPicPr>
            <a:picLocks noChangeAspect="1"/>
          </p:cNvPicPr>
          <p:nvPr/>
        </p:nvPicPr>
        <p:blipFill>
          <a:blip r:embed="rId3"/>
          <a:stretch>
            <a:fillRect/>
          </a:stretch>
        </p:blipFill>
        <p:spPr>
          <a:xfrm>
            <a:off x="10749517" y="1663184"/>
            <a:ext cx="3880883" cy="5568672"/>
          </a:xfrm>
          <a:prstGeom prst="rect">
            <a:avLst/>
          </a:prstGeom>
        </p:spPr>
      </p:pic>
      <p:sp>
        <p:nvSpPr>
          <p:cNvPr id="2" name="Text 0"/>
          <p:cNvSpPr/>
          <p:nvPr/>
        </p:nvSpPr>
        <p:spPr>
          <a:xfrm>
            <a:off x="792361" y="623292"/>
            <a:ext cx="6876336" cy="530543"/>
          </a:xfrm>
          <a:prstGeom prst="rect">
            <a:avLst/>
          </a:prstGeom>
          <a:noFill/>
          <a:ln/>
        </p:spPr>
        <p:txBody>
          <a:bodyPr wrap="none" lIns="0" tIns="0" rIns="0" bIns="0" rtlCol="0" anchor="t"/>
          <a:lstStyle/>
          <a:p>
            <a:pPr marL="0" indent="0" algn="l">
              <a:lnSpc>
                <a:spcPts val="4150"/>
              </a:lnSpc>
              <a:buNone/>
            </a:pPr>
            <a:r>
              <a:rPr lang="en-US" sz="3300" dirty="0">
                <a:solidFill>
                  <a:schemeClr val="accent2">
                    <a:lumMod val="20000"/>
                    <a:lumOff val="80000"/>
                  </a:schemeClr>
                </a:solidFill>
                <a:latin typeface="Fira Mono Medium" pitchFamily="34" charset="0"/>
                <a:ea typeface="Fira Mono Medium" pitchFamily="34" charset="-122"/>
                <a:cs typeface="Fira Mono Medium" pitchFamily="34" charset="-120"/>
              </a:rPr>
              <a:t>Targeted Marketing Strategy</a:t>
            </a:r>
            <a:endParaRPr lang="en-US" sz="3300" dirty="0">
              <a:solidFill>
                <a:schemeClr val="accent2">
                  <a:lumMod val="20000"/>
                  <a:lumOff val="80000"/>
                </a:schemeClr>
              </a:solidFill>
            </a:endParaRPr>
          </a:p>
        </p:txBody>
      </p:sp>
      <p:pic>
        <p:nvPicPr>
          <p:cNvPr id="3" name="Image 0" descr="preencoded.png"/>
          <p:cNvPicPr>
            <a:picLocks noChangeAspect="1"/>
          </p:cNvPicPr>
          <p:nvPr/>
        </p:nvPicPr>
        <p:blipFill>
          <a:blip r:embed="rId4"/>
          <a:stretch>
            <a:fillRect/>
          </a:stretch>
        </p:blipFill>
        <p:spPr>
          <a:xfrm>
            <a:off x="792361" y="1493401"/>
            <a:ext cx="848916" cy="1018818"/>
          </a:xfrm>
          <a:prstGeom prst="rect">
            <a:avLst/>
          </a:prstGeom>
        </p:spPr>
      </p:pic>
      <p:sp>
        <p:nvSpPr>
          <p:cNvPr id="4" name="Text 1"/>
          <p:cNvSpPr/>
          <p:nvPr/>
        </p:nvSpPr>
        <p:spPr>
          <a:xfrm>
            <a:off x="1811060" y="1663184"/>
            <a:ext cx="2800707" cy="265271"/>
          </a:xfrm>
          <a:prstGeom prst="rect">
            <a:avLst/>
          </a:prstGeom>
          <a:noFill/>
          <a:ln/>
        </p:spPr>
        <p:txBody>
          <a:bodyPr wrap="none" lIns="0" tIns="0" rIns="0" bIns="0" rtlCol="0" anchor="t"/>
          <a:lstStyle/>
          <a:p>
            <a:pPr marL="0" indent="0" algn="l">
              <a:lnSpc>
                <a:spcPts val="2050"/>
              </a:lnSpc>
              <a:buNone/>
            </a:pPr>
            <a:r>
              <a:rPr lang="en-US" sz="1650" dirty="0">
                <a:solidFill>
                  <a:srgbClr val="E0D6DE"/>
                </a:solidFill>
                <a:latin typeface="Fira Mono Medium" pitchFamily="34" charset="0"/>
                <a:ea typeface="Fira Mono Medium" pitchFamily="34" charset="-122"/>
                <a:cs typeface="Fira Mono Medium" pitchFamily="34" charset="-120"/>
              </a:rPr>
              <a:t>Deal Seekers Campaigns</a:t>
            </a:r>
            <a:endParaRPr lang="en-US" sz="1650" dirty="0"/>
          </a:p>
        </p:txBody>
      </p:sp>
      <p:sp>
        <p:nvSpPr>
          <p:cNvPr id="5" name="Text 2"/>
          <p:cNvSpPr/>
          <p:nvPr/>
        </p:nvSpPr>
        <p:spPr>
          <a:xfrm>
            <a:off x="1811060" y="2030254"/>
            <a:ext cx="12026979" cy="271582"/>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Fira Sans" pitchFamily="34" charset="0"/>
                <a:ea typeface="Fira Sans" pitchFamily="34" charset="-122"/>
                <a:cs typeface="Fira Sans" pitchFamily="34" charset="-120"/>
              </a:rPr>
              <a:t>Deploy time-sensitive flash sales and aggressive promo code distribution through email and SMS channels</a:t>
            </a:r>
            <a:endParaRPr lang="en-US" sz="1300" dirty="0"/>
          </a:p>
        </p:txBody>
      </p:sp>
      <p:pic>
        <p:nvPicPr>
          <p:cNvPr id="6" name="Image 1" descr="preencoded.png"/>
          <p:cNvPicPr>
            <a:picLocks noChangeAspect="1"/>
          </p:cNvPicPr>
          <p:nvPr/>
        </p:nvPicPr>
        <p:blipFill>
          <a:blip r:embed="rId5"/>
          <a:stretch>
            <a:fillRect/>
          </a:stretch>
        </p:blipFill>
        <p:spPr>
          <a:xfrm>
            <a:off x="792361" y="2512219"/>
            <a:ext cx="848916" cy="1018818"/>
          </a:xfrm>
          <a:prstGeom prst="rect">
            <a:avLst/>
          </a:prstGeom>
        </p:spPr>
      </p:pic>
      <p:sp>
        <p:nvSpPr>
          <p:cNvPr id="7" name="Text 3"/>
          <p:cNvSpPr/>
          <p:nvPr/>
        </p:nvSpPr>
        <p:spPr>
          <a:xfrm>
            <a:off x="1811060" y="2682002"/>
            <a:ext cx="3437215" cy="265271"/>
          </a:xfrm>
          <a:prstGeom prst="rect">
            <a:avLst/>
          </a:prstGeom>
          <a:noFill/>
          <a:ln/>
        </p:spPr>
        <p:txBody>
          <a:bodyPr wrap="none" lIns="0" tIns="0" rIns="0" bIns="0" rtlCol="0" anchor="t"/>
          <a:lstStyle/>
          <a:p>
            <a:pPr marL="0" indent="0" algn="l">
              <a:lnSpc>
                <a:spcPts val="2050"/>
              </a:lnSpc>
              <a:buNone/>
            </a:pPr>
            <a:r>
              <a:rPr lang="en-US" sz="1650" dirty="0">
                <a:solidFill>
                  <a:srgbClr val="E0D6DE"/>
                </a:solidFill>
                <a:latin typeface="Fira Mono Medium" pitchFamily="34" charset="0"/>
                <a:ea typeface="Fira Mono Medium" pitchFamily="34" charset="-122"/>
                <a:cs typeface="Fira Mono Medium" pitchFamily="34" charset="-120"/>
              </a:rPr>
              <a:t>Full-Price Buyer Engagement</a:t>
            </a:r>
            <a:endParaRPr lang="en-US" sz="1650" dirty="0"/>
          </a:p>
        </p:txBody>
      </p:sp>
      <p:sp>
        <p:nvSpPr>
          <p:cNvPr id="8" name="Text 4"/>
          <p:cNvSpPr/>
          <p:nvPr/>
        </p:nvSpPr>
        <p:spPr>
          <a:xfrm>
            <a:off x="1811060" y="3049072"/>
            <a:ext cx="12026979" cy="271582"/>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Fira Sans" pitchFamily="34" charset="0"/>
                <a:ea typeface="Fira Sans" pitchFamily="34" charset="-122"/>
                <a:cs typeface="Fira Sans" pitchFamily="34" charset="-120"/>
              </a:rPr>
              <a:t>Showcase premium products, emphasise quality and exclusivity, offer loyalty points for sustained engagement</a:t>
            </a:r>
            <a:endParaRPr lang="en-US" sz="1300" dirty="0"/>
          </a:p>
        </p:txBody>
      </p:sp>
      <p:pic>
        <p:nvPicPr>
          <p:cNvPr id="9" name="Image 2" descr="preencoded.png"/>
          <p:cNvPicPr>
            <a:picLocks noChangeAspect="1"/>
          </p:cNvPicPr>
          <p:nvPr/>
        </p:nvPicPr>
        <p:blipFill>
          <a:blip r:embed="rId6"/>
          <a:stretch>
            <a:fillRect/>
          </a:stretch>
        </p:blipFill>
        <p:spPr>
          <a:xfrm>
            <a:off x="792361" y="3531037"/>
            <a:ext cx="848916" cy="1018818"/>
          </a:xfrm>
          <a:prstGeom prst="rect">
            <a:avLst/>
          </a:prstGeom>
        </p:spPr>
      </p:pic>
      <p:sp>
        <p:nvSpPr>
          <p:cNvPr id="10" name="Text 5"/>
          <p:cNvSpPr/>
          <p:nvPr/>
        </p:nvSpPr>
        <p:spPr>
          <a:xfrm>
            <a:off x="1811060" y="3700820"/>
            <a:ext cx="2546033" cy="265271"/>
          </a:xfrm>
          <a:prstGeom prst="rect">
            <a:avLst/>
          </a:prstGeom>
          <a:noFill/>
          <a:ln/>
        </p:spPr>
        <p:txBody>
          <a:bodyPr wrap="none" lIns="0" tIns="0" rIns="0" bIns="0" rtlCol="0" anchor="t"/>
          <a:lstStyle/>
          <a:p>
            <a:pPr marL="0" indent="0" algn="l">
              <a:lnSpc>
                <a:spcPts val="2050"/>
              </a:lnSpc>
              <a:buNone/>
            </a:pPr>
            <a:r>
              <a:rPr lang="en-US" sz="1650" dirty="0">
                <a:solidFill>
                  <a:srgbClr val="E0D6DE"/>
                </a:solidFill>
                <a:latin typeface="Fira Mono Medium" pitchFamily="34" charset="0"/>
                <a:ea typeface="Fira Mono Medium" pitchFamily="34" charset="-122"/>
                <a:cs typeface="Fira Mono Medium" pitchFamily="34" charset="-120"/>
              </a:rPr>
              <a:t>Subscriber Retention</a:t>
            </a:r>
            <a:endParaRPr lang="en-US" sz="1650" dirty="0"/>
          </a:p>
        </p:txBody>
      </p:sp>
      <p:sp>
        <p:nvSpPr>
          <p:cNvPr id="11" name="Text 6"/>
          <p:cNvSpPr/>
          <p:nvPr/>
        </p:nvSpPr>
        <p:spPr>
          <a:xfrm>
            <a:off x="1811060" y="4067889"/>
            <a:ext cx="12026979" cy="271582"/>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Fira Sans" pitchFamily="34" charset="0"/>
                <a:ea typeface="Fira Sans" pitchFamily="34" charset="-122"/>
                <a:cs typeface="Fira Sans" pitchFamily="34" charset="-120"/>
              </a:rPr>
              <a:t>Provide early access to new launches, exclusive member-only discounts, and personalised product recommendations</a:t>
            </a:r>
            <a:endParaRPr lang="en-US" sz="1300" dirty="0"/>
          </a:p>
        </p:txBody>
      </p:sp>
      <p:pic>
        <p:nvPicPr>
          <p:cNvPr id="12" name="Image 3" descr="preencoded.png"/>
          <p:cNvPicPr>
            <a:picLocks noChangeAspect="1"/>
          </p:cNvPicPr>
          <p:nvPr/>
        </p:nvPicPr>
        <p:blipFill>
          <a:blip r:embed="rId7"/>
          <a:stretch>
            <a:fillRect/>
          </a:stretch>
        </p:blipFill>
        <p:spPr>
          <a:xfrm>
            <a:off x="792361" y="4549854"/>
            <a:ext cx="848916" cy="1018818"/>
          </a:xfrm>
          <a:prstGeom prst="rect">
            <a:avLst/>
          </a:prstGeom>
        </p:spPr>
      </p:pic>
      <p:sp>
        <p:nvSpPr>
          <p:cNvPr id="13" name="Text 7"/>
          <p:cNvSpPr/>
          <p:nvPr/>
        </p:nvSpPr>
        <p:spPr>
          <a:xfrm>
            <a:off x="1811060" y="4719638"/>
            <a:ext cx="3437215" cy="265271"/>
          </a:xfrm>
          <a:prstGeom prst="rect">
            <a:avLst/>
          </a:prstGeom>
          <a:noFill/>
          <a:ln/>
        </p:spPr>
        <p:txBody>
          <a:bodyPr wrap="none" lIns="0" tIns="0" rIns="0" bIns="0" rtlCol="0" anchor="t"/>
          <a:lstStyle/>
          <a:p>
            <a:pPr marL="0" indent="0" algn="l">
              <a:lnSpc>
                <a:spcPts val="2050"/>
              </a:lnSpc>
              <a:buNone/>
            </a:pPr>
            <a:r>
              <a:rPr lang="en-US" sz="1650" dirty="0">
                <a:solidFill>
                  <a:srgbClr val="E0D6DE"/>
                </a:solidFill>
                <a:latin typeface="Fira Mono Medium" pitchFamily="34" charset="0"/>
                <a:ea typeface="Fira Mono Medium" pitchFamily="34" charset="-122"/>
                <a:cs typeface="Fira Mono Medium" pitchFamily="34" charset="-120"/>
              </a:rPr>
              <a:t>Cross-Cluster Opportunities</a:t>
            </a:r>
            <a:endParaRPr lang="en-US" sz="1650" dirty="0"/>
          </a:p>
        </p:txBody>
      </p:sp>
      <p:sp>
        <p:nvSpPr>
          <p:cNvPr id="14" name="Text 8"/>
          <p:cNvSpPr/>
          <p:nvPr/>
        </p:nvSpPr>
        <p:spPr>
          <a:xfrm>
            <a:off x="1811060" y="5086707"/>
            <a:ext cx="12026979" cy="271582"/>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Fira Sans" pitchFamily="34" charset="0"/>
                <a:ea typeface="Fira Sans" pitchFamily="34" charset="-122"/>
                <a:cs typeface="Fira Sans" pitchFamily="34" charset="-120"/>
              </a:rPr>
              <a:t>Convert Deal Seekers to subscribers through trial offers; upsell premium products to Full-Price Buyers</a:t>
            </a:r>
            <a:endParaRPr lang="en-US" sz="1300" dirty="0"/>
          </a:p>
        </p:txBody>
      </p:sp>
      <p:pic>
        <p:nvPicPr>
          <p:cNvPr id="15" name="Image 4" descr="preencoded.png"/>
          <p:cNvPicPr>
            <a:picLocks noChangeAspect="1"/>
          </p:cNvPicPr>
          <p:nvPr/>
        </p:nvPicPr>
        <p:blipFill>
          <a:blip r:embed="rId8"/>
          <a:stretch>
            <a:fillRect/>
          </a:stretch>
        </p:blipFill>
        <p:spPr>
          <a:xfrm>
            <a:off x="792361" y="5568672"/>
            <a:ext cx="848916" cy="1018818"/>
          </a:xfrm>
          <a:prstGeom prst="rect">
            <a:avLst/>
          </a:prstGeom>
        </p:spPr>
      </p:pic>
      <p:sp>
        <p:nvSpPr>
          <p:cNvPr id="16" name="Text 9"/>
          <p:cNvSpPr/>
          <p:nvPr/>
        </p:nvSpPr>
        <p:spPr>
          <a:xfrm>
            <a:off x="1811060" y="5738455"/>
            <a:ext cx="3055263" cy="265271"/>
          </a:xfrm>
          <a:prstGeom prst="rect">
            <a:avLst/>
          </a:prstGeom>
          <a:noFill/>
          <a:ln/>
        </p:spPr>
        <p:txBody>
          <a:bodyPr wrap="none" lIns="0" tIns="0" rIns="0" bIns="0" rtlCol="0" anchor="t"/>
          <a:lstStyle/>
          <a:p>
            <a:pPr marL="0" indent="0" algn="l">
              <a:lnSpc>
                <a:spcPts val="2050"/>
              </a:lnSpc>
              <a:buNone/>
            </a:pPr>
            <a:r>
              <a:rPr lang="en-US" sz="1650" dirty="0">
                <a:solidFill>
                  <a:srgbClr val="E0D6DE"/>
                </a:solidFill>
                <a:latin typeface="Fira Mono Medium" pitchFamily="34" charset="0"/>
                <a:ea typeface="Fira Mono Medium" pitchFamily="34" charset="-122"/>
                <a:cs typeface="Fira Mono Medium" pitchFamily="34" charset="-120"/>
              </a:rPr>
              <a:t>Location-Based Targeting</a:t>
            </a:r>
            <a:endParaRPr lang="en-US" sz="1650" dirty="0"/>
          </a:p>
        </p:txBody>
      </p:sp>
      <p:sp>
        <p:nvSpPr>
          <p:cNvPr id="17" name="Text 10"/>
          <p:cNvSpPr/>
          <p:nvPr/>
        </p:nvSpPr>
        <p:spPr>
          <a:xfrm>
            <a:off x="1811060" y="6105525"/>
            <a:ext cx="12026979" cy="271582"/>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Fira Sans" pitchFamily="34" charset="0"/>
                <a:ea typeface="Fira Sans" pitchFamily="34" charset="-122"/>
                <a:cs typeface="Fira Sans" pitchFamily="34" charset="-120"/>
              </a:rPr>
              <a:t>Increase marketing investment in high-potential, underperforming locations identified in analysis</a:t>
            </a:r>
            <a:endParaRPr lang="en-US" sz="1300" dirty="0"/>
          </a:p>
        </p:txBody>
      </p:sp>
      <p:pic>
        <p:nvPicPr>
          <p:cNvPr id="18" name="Image 5" descr="preencoded.png"/>
          <p:cNvPicPr>
            <a:picLocks noChangeAspect="1"/>
          </p:cNvPicPr>
          <p:nvPr/>
        </p:nvPicPr>
        <p:blipFill>
          <a:blip r:embed="rId9"/>
          <a:stretch>
            <a:fillRect/>
          </a:stretch>
        </p:blipFill>
        <p:spPr>
          <a:xfrm>
            <a:off x="792361" y="6587490"/>
            <a:ext cx="848916" cy="1018818"/>
          </a:xfrm>
          <a:prstGeom prst="rect">
            <a:avLst/>
          </a:prstGeom>
        </p:spPr>
      </p:pic>
      <p:sp>
        <p:nvSpPr>
          <p:cNvPr id="19" name="Text 11"/>
          <p:cNvSpPr/>
          <p:nvPr/>
        </p:nvSpPr>
        <p:spPr>
          <a:xfrm>
            <a:off x="1811060" y="6757273"/>
            <a:ext cx="3437215" cy="265271"/>
          </a:xfrm>
          <a:prstGeom prst="rect">
            <a:avLst/>
          </a:prstGeom>
          <a:noFill/>
          <a:ln/>
        </p:spPr>
        <p:txBody>
          <a:bodyPr wrap="none" lIns="0" tIns="0" rIns="0" bIns="0" rtlCol="0" anchor="t"/>
          <a:lstStyle/>
          <a:p>
            <a:pPr marL="0" indent="0" algn="l">
              <a:lnSpc>
                <a:spcPts val="2050"/>
              </a:lnSpc>
              <a:buNone/>
            </a:pPr>
            <a:r>
              <a:rPr lang="en-US" sz="1650" dirty="0">
                <a:solidFill>
                  <a:srgbClr val="E0D6DE"/>
                </a:solidFill>
                <a:latin typeface="Fira Mono Medium" pitchFamily="34" charset="0"/>
                <a:ea typeface="Fira Mono Medium" pitchFamily="34" charset="-122"/>
                <a:cs typeface="Fira Mono Medium" pitchFamily="34" charset="-120"/>
              </a:rPr>
              <a:t>Seasonal Campaign Alignment</a:t>
            </a:r>
            <a:endParaRPr lang="en-US" sz="1650" dirty="0"/>
          </a:p>
        </p:txBody>
      </p:sp>
      <p:sp>
        <p:nvSpPr>
          <p:cNvPr id="20" name="Text 12"/>
          <p:cNvSpPr/>
          <p:nvPr/>
        </p:nvSpPr>
        <p:spPr>
          <a:xfrm>
            <a:off x="1811060" y="7124343"/>
            <a:ext cx="12026979" cy="271582"/>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Fira Sans" pitchFamily="34" charset="0"/>
                <a:ea typeface="Fira Sans" pitchFamily="34" charset="-122"/>
                <a:cs typeface="Fira Sans" pitchFamily="34" charset="-120"/>
              </a:rPr>
              <a:t>Concentrate promotional budgets during peak seasons whilst maintaining baseline engagement year-round</a:t>
            </a:r>
            <a:endParaRPr lang="en-US" sz="1300" dirty="0"/>
          </a:p>
        </p:txBody>
      </p:sp>
      <p:pic>
        <p:nvPicPr>
          <p:cNvPr id="21" name="Picture 20" descr="black.png"/>
          <p:cNvPicPr>
            <a:picLocks noChangeAspect="1"/>
          </p:cNvPicPr>
          <p:nvPr/>
        </p:nvPicPr>
        <p:blipFill>
          <a:blip r:embed="rId10"/>
          <a:stretch>
            <a:fillRect/>
          </a:stretch>
        </p:blipFill>
        <p:spPr>
          <a:xfrm>
            <a:off x="10749516" y="7708605"/>
            <a:ext cx="3880884" cy="408686"/>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361718"/>
            <a:ext cx="7556421" cy="2835354"/>
          </a:xfrm>
          <a:prstGeom prst="rect">
            <a:avLst/>
          </a:prstGeom>
          <a:noFill/>
          <a:ln/>
        </p:spPr>
        <p:txBody>
          <a:bodyPr wrap="square" lIns="0" tIns="0" rIns="0" bIns="0" rtlCol="0" anchor="t"/>
          <a:lstStyle/>
          <a:p>
            <a:pPr marL="0" indent="0" algn="l">
              <a:lnSpc>
                <a:spcPts val="11150"/>
              </a:lnSpc>
              <a:buNone/>
            </a:pPr>
            <a:r>
              <a:rPr lang="en-US" sz="8900" dirty="0">
                <a:solidFill>
                  <a:schemeClr val="accent2">
                    <a:lumMod val="20000"/>
                    <a:lumOff val="80000"/>
                  </a:schemeClr>
                </a:solidFill>
                <a:latin typeface="Britannic Bold" pitchFamily="34" charset="0"/>
                <a:ea typeface="Fira Mono Medium" pitchFamily="34" charset="-122"/>
                <a:cs typeface="Fira Mono Medium" pitchFamily="34" charset="-120"/>
              </a:rPr>
              <a:t>Data-Driven Growth</a:t>
            </a:r>
            <a:endParaRPr lang="en-US" sz="8900" dirty="0">
              <a:solidFill>
                <a:schemeClr val="accent2">
                  <a:lumMod val="20000"/>
                  <a:lumOff val="80000"/>
                </a:schemeClr>
              </a:solidFill>
              <a:latin typeface="Britannic Bold" pitchFamily="34" charset="0"/>
            </a:endParaRPr>
          </a:p>
        </p:txBody>
      </p:sp>
      <p:sp>
        <p:nvSpPr>
          <p:cNvPr id="4" name="Text 1"/>
          <p:cNvSpPr/>
          <p:nvPr/>
        </p:nvSpPr>
        <p:spPr>
          <a:xfrm>
            <a:off x="793790" y="4537234"/>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This comprehensive analysis transforms raw customer data into actionable marketing strategies, enabling personalised campaigns that resonate with each customer segment whilst optimising discount strategies and maximising revenue across seasons and locations.</a:t>
            </a:r>
            <a:endParaRPr lang="en-US" sz="175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67596"/>
            <a:ext cx="4252913" cy="531614"/>
          </a:xfrm>
          <a:prstGeom prst="rect">
            <a:avLst/>
          </a:prstGeom>
          <a:noFill/>
          <a:ln/>
        </p:spPr>
        <p:txBody>
          <a:bodyPr wrap="none" lIns="0" tIns="0" rIns="0" bIns="0" rtlCol="0" anchor="t"/>
          <a:lstStyle/>
          <a:p>
            <a:pPr marL="0" indent="0" algn="l">
              <a:lnSpc>
                <a:spcPts val="4150"/>
              </a:lnSpc>
              <a:buNone/>
            </a:pPr>
            <a:r>
              <a:rPr lang="en-US" sz="3300" dirty="0">
                <a:solidFill>
                  <a:schemeClr val="accent2">
                    <a:lumMod val="20000"/>
                    <a:lumOff val="80000"/>
                  </a:schemeClr>
                </a:solidFill>
                <a:latin typeface="Britannic Bold" pitchFamily="34" charset="0"/>
                <a:ea typeface="Fira Mono Medium" pitchFamily="34" charset="-122"/>
                <a:cs typeface="Fira Mono Medium" pitchFamily="34" charset="-120"/>
              </a:rPr>
              <a:t>Project Overview</a:t>
            </a:r>
            <a:endParaRPr lang="en-US" sz="3300" dirty="0">
              <a:solidFill>
                <a:schemeClr val="accent2">
                  <a:lumMod val="20000"/>
                  <a:lumOff val="80000"/>
                </a:schemeClr>
              </a:solidFill>
              <a:latin typeface="Britannic Bold" pitchFamily="34" charset="0"/>
            </a:endParaRPr>
          </a:p>
        </p:txBody>
      </p:sp>
      <p:sp>
        <p:nvSpPr>
          <p:cNvPr id="4" name="Text 1"/>
          <p:cNvSpPr/>
          <p:nvPr/>
        </p:nvSpPr>
        <p:spPr>
          <a:xfrm>
            <a:off x="793789" y="1792420"/>
            <a:ext cx="4596917" cy="5121117"/>
          </a:xfrm>
          <a:prstGeom prst="rect">
            <a:avLst/>
          </a:prstGeom>
          <a:noFill/>
          <a:ln/>
        </p:spPr>
        <p:txBody>
          <a:bodyPr wrap="square" lIns="0" tIns="0" rIns="0" bIns="0" rtlCol="0" anchor="t"/>
          <a:lstStyle/>
          <a:p>
            <a:pPr algn="just"/>
            <a:r>
              <a:rPr lang="en-US" dirty="0" smtClean="0">
                <a:solidFill>
                  <a:schemeClr val="bg1"/>
                </a:solidFill>
                <a:latin typeface="Arial" pitchFamily="34" charset="0"/>
                <a:cs typeface="Arial" pitchFamily="34" charset="0"/>
              </a:rPr>
              <a:t>This project analyzes customer shopping behavior using SQL and Power BI to uncover trends in spending, discounts, seasonal patterns, and location-based performance. It identifies product categories where discounts should be applied and examines how different age groups use various payment methods. Advanced clustering using Python groups customers into meaningful segments, enabling personalized and data-driven marketing strategies. The project also delivers interactive Power BI dashboards, actionable insights for business growth, and a clear segmentation model that supports targeted promotional planning and improved customer retention.</a:t>
            </a:r>
            <a:endParaRPr lang="en-US" dirty="0">
              <a:solidFill>
                <a:schemeClr val="bg1"/>
              </a:solidFill>
              <a:latin typeface="Arial" pitchFamily="34" charset="0"/>
              <a:cs typeface="Arial" pitchFamily="34" charset="0"/>
            </a:endParaRPr>
          </a:p>
        </p:txBody>
      </p:sp>
      <p:sp>
        <p:nvSpPr>
          <p:cNvPr id="5" name="Shape 2"/>
          <p:cNvSpPr/>
          <p:nvPr/>
        </p:nvSpPr>
        <p:spPr>
          <a:xfrm>
            <a:off x="5584269" y="1745694"/>
            <a:ext cx="2773442" cy="1728311"/>
          </a:xfrm>
          <a:prstGeom prst="roundRect">
            <a:avLst>
              <a:gd name="adj" fmla="val 1476"/>
            </a:avLst>
          </a:prstGeom>
          <a:solidFill>
            <a:srgbClr val="2E2E2F"/>
          </a:solidFill>
          <a:ln/>
        </p:spPr>
      </p:sp>
      <p:sp>
        <p:nvSpPr>
          <p:cNvPr id="6" name="Shape 3"/>
          <p:cNvSpPr/>
          <p:nvPr/>
        </p:nvSpPr>
        <p:spPr>
          <a:xfrm>
            <a:off x="5754291" y="1915716"/>
            <a:ext cx="510302" cy="510302"/>
          </a:xfrm>
          <a:prstGeom prst="roundRect">
            <a:avLst>
              <a:gd name="adj" fmla="val 17917009"/>
            </a:avLst>
          </a:prstGeom>
          <a:solidFill>
            <a:srgbClr val="FF6BD8"/>
          </a:solidFill>
          <a:ln/>
        </p:spPr>
      </p:sp>
      <p:pic>
        <p:nvPicPr>
          <p:cNvPr id="7" name="Image 1" descr="preencoded.png"/>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894665" y="2055971"/>
            <a:ext cx="229553" cy="229552"/>
          </a:xfrm>
          <a:prstGeom prst="rect">
            <a:avLst/>
          </a:prstGeom>
        </p:spPr>
      </p:pic>
      <p:sp>
        <p:nvSpPr>
          <p:cNvPr id="8" name="Text 4"/>
          <p:cNvSpPr/>
          <p:nvPr/>
        </p:nvSpPr>
        <p:spPr>
          <a:xfrm>
            <a:off x="5754291" y="2596039"/>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E0D6DE"/>
                </a:solidFill>
                <a:latin typeface="Fira Mono Medium" pitchFamily="34" charset="0"/>
                <a:ea typeface="Fira Mono Medium" pitchFamily="34" charset="-122"/>
                <a:cs typeface="Fira Mono Medium" pitchFamily="34" charset="-120"/>
              </a:rPr>
              <a:t>SQL Analysis</a:t>
            </a:r>
            <a:endParaRPr lang="en-US" sz="1650" dirty="0"/>
          </a:p>
        </p:txBody>
      </p:sp>
      <p:sp>
        <p:nvSpPr>
          <p:cNvPr id="9" name="Text 5"/>
          <p:cNvSpPr/>
          <p:nvPr/>
        </p:nvSpPr>
        <p:spPr>
          <a:xfrm>
            <a:off x="5754291" y="3031808"/>
            <a:ext cx="2433399" cy="272177"/>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Fira Sans" pitchFamily="34" charset="0"/>
                <a:ea typeface="Fira Sans" pitchFamily="34" charset="-122"/>
                <a:cs typeface="Fira Sans" pitchFamily="34" charset="-120"/>
              </a:rPr>
              <a:t>Deep data insights</a:t>
            </a:r>
            <a:endParaRPr lang="en-US" sz="1300" dirty="0"/>
          </a:p>
        </p:txBody>
      </p:sp>
      <p:sp>
        <p:nvSpPr>
          <p:cNvPr id="10" name="Shape 6"/>
          <p:cNvSpPr/>
          <p:nvPr/>
        </p:nvSpPr>
        <p:spPr>
          <a:xfrm>
            <a:off x="5584269" y="3644027"/>
            <a:ext cx="2773442" cy="1728311"/>
          </a:xfrm>
          <a:prstGeom prst="roundRect">
            <a:avLst>
              <a:gd name="adj" fmla="val 1476"/>
            </a:avLst>
          </a:prstGeom>
          <a:solidFill>
            <a:srgbClr val="2E2E2F"/>
          </a:solidFill>
          <a:ln/>
        </p:spPr>
      </p:sp>
      <p:sp>
        <p:nvSpPr>
          <p:cNvPr id="11" name="Shape 7"/>
          <p:cNvSpPr/>
          <p:nvPr/>
        </p:nvSpPr>
        <p:spPr>
          <a:xfrm>
            <a:off x="5754291" y="3814048"/>
            <a:ext cx="510302" cy="510302"/>
          </a:xfrm>
          <a:prstGeom prst="roundRect">
            <a:avLst>
              <a:gd name="adj" fmla="val 17917009"/>
            </a:avLst>
          </a:prstGeom>
          <a:solidFill>
            <a:srgbClr val="FF6BD8"/>
          </a:solidFill>
          <a:ln/>
        </p:spPr>
      </p:sp>
      <p:pic>
        <p:nvPicPr>
          <p:cNvPr id="12" name="Image 2" descr="preencoded.png"/>
          <p:cNvPicPr>
            <a:picLocks noChangeAspect="1"/>
          </p:cNvPicPr>
          <p:nvPr/>
        </p:nvPicPr>
        <p:blipFill>
          <a:blip r:embed="rId4">
            <a:extLst>
              <a:ext uri="{96DAC541-7B7A-43D3-8B79-37D633B846F1}">
                <asvg:svgBlip xmlns="" xmlns:asvg="http://schemas.microsoft.com/office/drawing/2016/SVG/main" r:embed="rId6"/>
              </a:ext>
            </a:extLst>
          </a:blip>
          <a:stretch>
            <a:fillRect/>
          </a:stretch>
        </p:blipFill>
        <p:spPr>
          <a:xfrm>
            <a:off x="5894665" y="3954304"/>
            <a:ext cx="229553" cy="229552"/>
          </a:xfrm>
          <a:prstGeom prst="rect">
            <a:avLst/>
          </a:prstGeom>
        </p:spPr>
      </p:pic>
      <p:sp>
        <p:nvSpPr>
          <p:cNvPr id="13" name="Text 8"/>
          <p:cNvSpPr/>
          <p:nvPr/>
        </p:nvSpPr>
        <p:spPr>
          <a:xfrm>
            <a:off x="5754291" y="4494371"/>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E0D6DE"/>
                </a:solidFill>
                <a:latin typeface="Fira Mono Medium" pitchFamily="34" charset="0"/>
                <a:ea typeface="Fira Mono Medium" pitchFamily="34" charset="-122"/>
                <a:cs typeface="Fira Mono Medium" pitchFamily="34" charset="-120"/>
              </a:rPr>
              <a:t>Power BI</a:t>
            </a:r>
            <a:endParaRPr lang="en-US" sz="1650" dirty="0"/>
          </a:p>
        </p:txBody>
      </p:sp>
      <p:sp>
        <p:nvSpPr>
          <p:cNvPr id="14" name="Text 9"/>
          <p:cNvSpPr/>
          <p:nvPr/>
        </p:nvSpPr>
        <p:spPr>
          <a:xfrm>
            <a:off x="5754291" y="4930140"/>
            <a:ext cx="2433399" cy="272177"/>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Fira Sans" pitchFamily="34" charset="0"/>
                <a:ea typeface="Fira Sans" pitchFamily="34" charset="-122"/>
                <a:cs typeface="Fira Sans" pitchFamily="34" charset="-120"/>
              </a:rPr>
              <a:t>Visual storytelling</a:t>
            </a:r>
            <a:endParaRPr lang="en-US" sz="1300" dirty="0"/>
          </a:p>
        </p:txBody>
      </p:sp>
      <p:sp>
        <p:nvSpPr>
          <p:cNvPr id="15" name="Shape 10"/>
          <p:cNvSpPr/>
          <p:nvPr/>
        </p:nvSpPr>
        <p:spPr>
          <a:xfrm>
            <a:off x="5584269" y="5542359"/>
            <a:ext cx="2773442" cy="1728311"/>
          </a:xfrm>
          <a:prstGeom prst="roundRect">
            <a:avLst>
              <a:gd name="adj" fmla="val 1476"/>
            </a:avLst>
          </a:prstGeom>
          <a:solidFill>
            <a:srgbClr val="2E2E2F"/>
          </a:solidFill>
          <a:ln/>
        </p:spPr>
      </p:sp>
      <p:sp>
        <p:nvSpPr>
          <p:cNvPr id="16" name="Shape 11"/>
          <p:cNvSpPr/>
          <p:nvPr/>
        </p:nvSpPr>
        <p:spPr>
          <a:xfrm>
            <a:off x="5754291" y="5712381"/>
            <a:ext cx="510302" cy="510302"/>
          </a:xfrm>
          <a:prstGeom prst="roundRect">
            <a:avLst>
              <a:gd name="adj" fmla="val 17917009"/>
            </a:avLst>
          </a:prstGeom>
          <a:solidFill>
            <a:srgbClr val="FF6BD8"/>
          </a:solidFill>
          <a:ln/>
        </p:spPr>
      </p:sp>
      <p:pic>
        <p:nvPicPr>
          <p:cNvPr id="17" name="Image 3" descr="preencoded.png"/>
          <p:cNvPicPr>
            <a:picLocks noChangeAspect="1"/>
          </p:cNvPicPr>
          <p:nvPr/>
        </p:nvPicPr>
        <p:blipFill>
          <a:blip r:embed="rId4">
            <a:extLst>
              <a:ext uri="{96DAC541-7B7A-43D3-8B79-37D633B846F1}">
                <asvg:svgBlip xmlns="" xmlns:asvg="http://schemas.microsoft.com/office/drawing/2016/SVG/main" r:embed="rId7"/>
              </a:ext>
            </a:extLst>
          </a:blip>
          <a:stretch>
            <a:fillRect/>
          </a:stretch>
        </p:blipFill>
        <p:spPr>
          <a:xfrm>
            <a:off x="5894665" y="5852636"/>
            <a:ext cx="229553" cy="229552"/>
          </a:xfrm>
          <a:prstGeom prst="rect">
            <a:avLst/>
          </a:prstGeom>
        </p:spPr>
      </p:pic>
      <p:sp>
        <p:nvSpPr>
          <p:cNvPr id="18" name="Text 12"/>
          <p:cNvSpPr/>
          <p:nvPr/>
        </p:nvSpPr>
        <p:spPr>
          <a:xfrm>
            <a:off x="5754291" y="6392704"/>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E0D6DE"/>
                </a:solidFill>
                <a:latin typeface="Fira Mono Medium" pitchFamily="34" charset="0"/>
                <a:ea typeface="Fira Mono Medium" pitchFamily="34" charset="-122"/>
                <a:cs typeface="Fira Mono Medium" pitchFamily="34" charset="-120"/>
              </a:rPr>
              <a:t>Python ML</a:t>
            </a:r>
            <a:endParaRPr lang="en-US" sz="1650" dirty="0"/>
          </a:p>
        </p:txBody>
      </p:sp>
      <p:sp>
        <p:nvSpPr>
          <p:cNvPr id="19" name="Text 13"/>
          <p:cNvSpPr/>
          <p:nvPr/>
        </p:nvSpPr>
        <p:spPr>
          <a:xfrm>
            <a:off x="5754291" y="6828473"/>
            <a:ext cx="2433399" cy="272177"/>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Fira Sans" pitchFamily="34" charset="0"/>
                <a:ea typeface="Fira Sans" pitchFamily="34" charset="-122"/>
                <a:cs typeface="Fira Sans" pitchFamily="34" charset="-120"/>
              </a:rPr>
              <a:t>Customer segments</a:t>
            </a:r>
            <a:endParaRPr lang="en-US" sz="13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descr="black.png"/>
          <p:cNvPicPr>
            <a:picLocks noChangeAspect="1"/>
          </p:cNvPicPr>
          <p:nvPr/>
        </p:nvPicPr>
        <p:blipFill>
          <a:blip r:embed="rId3"/>
          <a:stretch>
            <a:fillRect/>
          </a:stretch>
        </p:blipFill>
        <p:spPr>
          <a:xfrm>
            <a:off x="9859866" y="7172330"/>
            <a:ext cx="4770534" cy="944962"/>
          </a:xfrm>
          <a:prstGeom prst="rect">
            <a:avLst/>
          </a:prstGeom>
        </p:spPr>
      </p:pic>
      <p:sp>
        <p:nvSpPr>
          <p:cNvPr id="34" name="Rectangle 33"/>
          <p:cNvSpPr/>
          <p:nvPr/>
        </p:nvSpPr>
        <p:spPr>
          <a:xfrm>
            <a:off x="736542" y="340258"/>
            <a:ext cx="3320140" cy="584775"/>
          </a:xfrm>
          <a:prstGeom prst="rect">
            <a:avLst/>
          </a:prstGeom>
        </p:spPr>
        <p:txBody>
          <a:bodyPr wrap="none">
            <a:spAutoFit/>
          </a:bodyPr>
          <a:lstStyle/>
          <a:p>
            <a:r>
              <a:rPr lang="en-IN" sz="3200" dirty="0" smtClean="0">
                <a:solidFill>
                  <a:srgbClr val="FF0000"/>
                </a:solidFill>
                <a:latin typeface="Britannic Bold" pitchFamily="34" charset="0"/>
              </a:rPr>
              <a:t>PAGE-1: </a:t>
            </a:r>
            <a:r>
              <a:rPr lang="en-US" sz="3200" dirty="0" smtClean="0">
                <a:solidFill>
                  <a:srgbClr val="FF0000"/>
                </a:solidFill>
                <a:latin typeface="Britannic Bold" pitchFamily="34" charset="0"/>
                <a:ea typeface="Fira Mono Medium" pitchFamily="34" charset="-122"/>
              </a:rPr>
              <a:t>Overview</a:t>
            </a:r>
            <a:endParaRPr lang="en-US" sz="3200" dirty="0" smtClean="0">
              <a:solidFill>
                <a:srgbClr val="FF0000"/>
              </a:solidFill>
              <a:latin typeface="Britannic Bold" pitchFamily="34" charset="0"/>
            </a:endParaRPr>
          </a:p>
        </p:txBody>
      </p:sp>
      <p:pic>
        <p:nvPicPr>
          <p:cNvPr id="6" name="Picture 5" descr="Pg-0.png"/>
          <p:cNvPicPr>
            <a:picLocks noChangeAspect="1"/>
          </p:cNvPicPr>
          <p:nvPr/>
        </p:nvPicPr>
        <p:blipFill>
          <a:blip r:embed="rId4"/>
          <a:stretch>
            <a:fillRect/>
          </a:stretch>
        </p:blipFill>
        <p:spPr>
          <a:xfrm>
            <a:off x="1799895" y="1135122"/>
            <a:ext cx="11841677" cy="671515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descr="black.png"/>
          <p:cNvPicPr>
            <a:picLocks noChangeAspect="1"/>
          </p:cNvPicPr>
          <p:nvPr/>
        </p:nvPicPr>
        <p:blipFill>
          <a:blip r:embed="rId3"/>
          <a:stretch>
            <a:fillRect/>
          </a:stretch>
        </p:blipFill>
        <p:spPr>
          <a:xfrm>
            <a:off x="9859866" y="7172330"/>
            <a:ext cx="4770534" cy="944962"/>
          </a:xfrm>
          <a:prstGeom prst="rect">
            <a:avLst/>
          </a:prstGeom>
        </p:spPr>
      </p:pic>
      <p:sp>
        <p:nvSpPr>
          <p:cNvPr id="34" name="Rectangle 33"/>
          <p:cNvSpPr/>
          <p:nvPr/>
        </p:nvSpPr>
        <p:spPr>
          <a:xfrm>
            <a:off x="736542" y="340258"/>
            <a:ext cx="8207696" cy="584775"/>
          </a:xfrm>
          <a:prstGeom prst="rect">
            <a:avLst/>
          </a:prstGeom>
        </p:spPr>
        <p:txBody>
          <a:bodyPr wrap="none">
            <a:spAutoFit/>
          </a:bodyPr>
          <a:lstStyle/>
          <a:p>
            <a:r>
              <a:rPr lang="en-IN" sz="3200" dirty="0" smtClean="0">
                <a:solidFill>
                  <a:srgbClr val="FF0000"/>
                </a:solidFill>
                <a:latin typeface="Britannic Bold" pitchFamily="34" charset="0"/>
              </a:rPr>
              <a:t>PAGE-2: </a:t>
            </a:r>
            <a:r>
              <a:rPr lang="en-US" sz="3200" dirty="0" smtClean="0">
                <a:solidFill>
                  <a:srgbClr val="FF0000"/>
                </a:solidFill>
                <a:latin typeface="Britannic Bold" pitchFamily="34" charset="0"/>
                <a:ea typeface="Fira Mono Medium" pitchFamily="34" charset="-122"/>
                <a:cs typeface="Fira Mono Medium" pitchFamily="34" charset="-120"/>
              </a:rPr>
              <a:t>Product Category Discount Analysis</a:t>
            </a:r>
            <a:endParaRPr lang="en-US" sz="3200" dirty="0" smtClean="0">
              <a:solidFill>
                <a:srgbClr val="FF0000"/>
              </a:solidFill>
              <a:latin typeface="Britannic Bold" pitchFamily="34" charset="0"/>
            </a:endParaRPr>
          </a:p>
        </p:txBody>
      </p:sp>
      <p:pic>
        <p:nvPicPr>
          <p:cNvPr id="5" name="Picture 4" descr="Pg-1.png"/>
          <p:cNvPicPr>
            <a:picLocks noChangeAspect="1"/>
          </p:cNvPicPr>
          <p:nvPr/>
        </p:nvPicPr>
        <p:blipFill>
          <a:blip r:embed="rId4"/>
          <a:stretch>
            <a:fillRect/>
          </a:stretch>
        </p:blipFill>
        <p:spPr>
          <a:xfrm>
            <a:off x="1527782" y="1045319"/>
            <a:ext cx="12007465" cy="677949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descr="black.png"/>
          <p:cNvPicPr>
            <a:picLocks noChangeAspect="1"/>
          </p:cNvPicPr>
          <p:nvPr/>
        </p:nvPicPr>
        <p:blipFill>
          <a:blip r:embed="rId3"/>
          <a:stretch>
            <a:fillRect/>
          </a:stretch>
        </p:blipFill>
        <p:spPr>
          <a:xfrm>
            <a:off x="9859866" y="7172330"/>
            <a:ext cx="4770534" cy="944962"/>
          </a:xfrm>
          <a:prstGeom prst="rect">
            <a:avLst/>
          </a:prstGeom>
        </p:spPr>
      </p:pic>
      <p:sp>
        <p:nvSpPr>
          <p:cNvPr id="34" name="Rectangle 33"/>
          <p:cNvSpPr/>
          <p:nvPr/>
        </p:nvSpPr>
        <p:spPr>
          <a:xfrm>
            <a:off x="736542" y="340258"/>
            <a:ext cx="9368270" cy="584775"/>
          </a:xfrm>
          <a:prstGeom prst="rect">
            <a:avLst/>
          </a:prstGeom>
        </p:spPr>
        <p:txBody>
          <a:bodyPr wrap="none">
            <a:spAutoFit/>
          </a:bodyPr>
          <a:lstStyle/>
          <a:p>
            <a:r>
              <a:rPr lang="en-IN" sz="3200" dirty="0" smtClean="0">
                <a:solidFill>
                  <a:srgbClr val="FF0000"/>
                </a:solidFill>
                <a:latin typeface="Britannic Bold" pitchFamily="34" charset="0"/>
              </a:rPr>
              <a:t>PAGE-3: </a:t>
            </a:r>
            <a:r>
              <a:rPr lang="en-US" sz="3200" dirty="0" smtClean="0">
                <a:solidFill>
                  <a:srgbClr val="FF0000"/>
                </a:solidFill>
                <a:latin typeface="Britannic Bold" pitchFamily="34" charset="0"/>
              </a:rPr>
              <a:t>Age, Season &amp; Location Spending Analysis</a:t>
            </a:r>
          </a:p>
        </p:txBody>
      </p:sp>
      <p:pic>
        <p:nvPicPr>
          <p:cNvPr id="5" name="Picture 4" descr="Pg-2.png"/>
          <p:cNvPicPr>
            <a:picLocks noChangeAspect="1"/>
          </p:cNvPicPr>
          <p:nvPr/>
        </p:nvPicPr>
        <p:blipFill>
          <a:blip r:embed="rId4"/>
          <a:stretch>
            <a:fillRect/>
          </a:stretch>
        </p:blipFill>
        <p:spPr>
          <a:xfrm>
            <a:off x="1378925" y="1058914"/>
            <a:ext cx="12092525" cy="6810537"/>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descr="black.png"/>
          <p:cNvPicPr>
            <a:picLocks noChangeAspect="1"/>
          </p:cNvPicPr>
          <p:nvPr/>
        </p:nvPicPr>
        <p:blipFill>
          <a:blip r:embed="rId3"/>
          <a:stretch>
            <a:fillRect/>
          </a:stretch>
        </p:blipFill>
        <p:spPr>
          <a:xfrm>
            <a:off x="9859866" y="7172330"/>
            <a:ext cx="4770534" cy="944962"/>
          </a:xfrm>
          <a:prstGeom prst="rect">
            <a:avLst/>
          </a:prstGeom>
        </p:spPr>
      </p:pic>
      <p:sp>
        <p:nvSpPr>
          <p:cNvPr id="34" name="Rectangle 33"/>
          <p:cNvSpPr/>
          <p:nvPr/>
        </p:nvSpPr>
        <p:spPr>
          <a:xfrm>
            <a:off x="736542" y="340258"/>
            <a:ext cx="7386959" cy="584775"/>
          </a:xfrm>
          <a:prstGeom prst="rect">
            <a:avLst/>
          </a:prstGeom>
        </p:spPr>
        <p:txBody>
          <a:bodyPr wrap="none">
            <a:spAutoFit/>
          </a:bodyPr>
          <a:lstStyle/>
          <a:p>
            <a:r>
              <a:rPr lang="en-IN" sz="3200" dirty="0" smtClean="0">
                <a:solidFill>
                  <a:srgbClr val="FF0000"/>
                </a:solidFill>
                <a:latin typeface="Britannic Bold" pitchFamily="34" charset="0"/>
              </a:rPr>
              <a:t>PAGE-4: </a:t>
            </a:r>
            <a:r>
              <a:rPr lang="en-US" sz="3200" b="1" dirty="0">
                <a:solidFill>
                  <a:srgbClr val="FF0000"/>
                </a:solidFill>
                <a:latin typeface="Britannic Bold" pitchFamily="34" charset="0"/>
              </a:rPr>
              <a:t>Clusters &amp; Targeted Marketing </a:t>
            </a:r>
            <a:endParaRPr lang="en-US" sz="3200" dirty="0">
              <a:solidFill>
                <a:srgbClr val="FF0000"/>
              </a:solidFill>
              <a:latin typeface="Britannic Bold" pitchFamily="34" charset="0"/>
            </a:endParaRPr>
          </a:p>
        </p:txBody>
      </p:sp>
      <p:pic>
        <p:nvPicPr>
          <p:cNvPr id="5" name="Picture 4" descr="Pg-3.png"/>
          <p:cNvPicPr>
            <a:picLocks noChangeAspect="1"/>
          </p:cNvPicPr>
          <p:nvPr/>
        </p:nvPicPr>
        <p:blipFill>
          <a:blip r:embed="rId4"/>
          <a:stretch>
            <a:fillRect/>
          </a:stretch>
        </p:blipFill>
        <p:spPr>
          <a:xfrm>
            <a:off x="1315935" y="1119880"/>
            <a:ext cx="12180791" cy="673758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descr="black.png"/>
          <p:cNvPicPr>
            <a:picLocks noChangeAspect="1"/>
          </p:cNvPicPr>
          <p:nvPr/>
        </p:nvPicPr>
        <p:blipFill>
          <a:blip r:embed="rId3"/>
          <a:stretch>
            <a:fillRect/>
          </a:stretch>
        </p:blipFill>
        <p:spPr>
          <a:xfrm>
            <a:off x="9859866" y="7172330"/>
            <a:ext cx="4770534" cy="944962"/>
          </a:xfrm>
          <a:prstGeom prst="rect">
            <a:avLst/>
          </a:prstGeom>
        </p:spPr>
      </p:pic>
      <p:sp>
        <p:nvSpPr>
          <p:cNvPr id="34" name="Rectangle 33"/>
          <p:cNvSpPr/>
          <p:nvPr/>
        </p:nvSpPr>
        <p:spPr>
          <a:xfrm>
            <a:off x="747175" y="467854"/>
            <a:ext cx="2319866" cy="584775"/>
          </a:xfrm>
          <a:prstGeom prst="rect">
            <a:avLst/>
          </a:prstGeom>
        </p:spPr>
        <p:txBody>
          <a:bodyPr wrap="none">
            <a:spAutoFit/>
          </a:bodyPr>
          <a:lstStyle/>
          <a:p>
            <a:r>
              <a:rPr lang="en-US" sz="3200" dirty="0" smtClean="0">
                <a:solidFill>
                  <a:schemeClr val="accent2">
                    <a:lumMod val="20000"/>
                    <a:lumOff val="80000"/>
                  </a:schemeClr>
                </a:solidFill>
                <a:latin typeface="Britannic Bold" pitchFamily="34" charset="0"/>
              </a:rPr>
              <a:t>Conclusion </a:t>
            </a:r>
            <a:endParaRPr lang="en-US" sz="3200" dirty="0">
              <a:solidFill>
                <a:schemeClr val="accent2">
                  <a:lumMod val="20000"/>
                  <a:lumOff val="80000"/>
                </a:schemeClr>
              </a:solidFill>
              <a:latin typeface="Britannic Bold" pitchFamily="34" charset="0"/>
            </a:endParaRPr>
          </a:p>
        </p:txBody>
      </p:sp>
      <p:sp>
        <p:nvSpPr>
          <p:cNvPr id="6" name="Rectangle 5"/>
          <p:cNvSpPr/>
          <p:nvPr/>
        </p:nvSpPr>
        <p:spPr>
          <a:xfrm>
            <a:off x="818699" y="1553837"/>
            <a:ext cx="8474151" cy="6247864"/>
          </a:xfrm>
          <a:prstGeom prst="rect">
            <a:avLst/>
          </a:prstGeom>
        </p:spPr>
        <p:txBody>
          <a:bodyPr wrap="square">
            <a:spAutoFit/>
          </a:bodyPr>
          <a:lstStyle/>
          <a:p>
            <a:r>
              <a:rPr lang="en-US" sz="2400" b="1" dirty="0" smtClean="0">
                <a:solidFill>
                  <a:srgbClr val="FF0000"/>
                </a:solidFill>
                <a:latin typeface="Arial" pitchFamily="34" charset="0"/>
                <a:cs typeface="Arial" pitchFamily="34" charset="0"/>
              </a:rPr>
              <a:t>1. </a:t>
            </a:r>
            <a:r>
              <a:rPr lang="en-US" sz="2000" b="1" dirty="0" smtClean="0">
                <a:solidFill>
                  <a:schemeClr val="accent2"/>
                </a:solidFill>
                <a:latin typeface="Arial" pitchFamily="34" charset="0"/>
                <a:cs typeface="Arial" pitchFamily="34" charset="0"/>
              </a:rPr>
              <a:t>The analysis revealed clear spending patterns that help the business understand which customer groups contribute most to overall revenue.</a:t>
            </a:r>
          </a:p>
          <a:p>
            <a:endParaRPr lang="en-US" sz="2000" b="1" dirty="0" smtClean="0">
              <a:solidFill>
                <a:schemeClr val="accent2"/>
              </a:solidFill>
              <a:latin typeface="Arial" pitchFamily="34" charset="0"/>
              <a:cs typeface="Arial" pitchFamily="34" charset="0"/>
            </a:endParaRPr>
          </a:p>
          <a:p>
            <a:r>
              <a:rPr lang="en-US" sz="2400" b="1" dirty="0" smtClean="0">
                <a:solidFill>
                  <a:srgbClr val="FF0000"/>
                </a:solidFill>
                <a:latin typeface="Arial" pitchFamily="34" charset="0"/>
                <a:cs typeface="Arial" pitchFamily="34" charset="0"/>
              </a:rPr>
              <a:t>2. </a:t>
            </a:r>
            <a:r>
              <a:rPr lang="en-US" sz="2000" b="1" dirty="0" smtClean="0">
                <a:solidFill>
                  <a:schemeClr val="accent2"/>
                </a:solidFill>
                <a:latin typeface="Arial" pitchFamily="34" charset="0"/>
                <a:cs typeface="Arial" pitchFamily="34" charset="0"/>
              </a:rPr>
              <a:t>Category-level evaluation showed which product segments struggle without discounts and which ones perform strongly even without promotional support.</a:t>
            </a:r>
          </a:p>
          <a:p>
            <a:endParaRPr lang="en-US" sz="2000" b="1" dirty="0" smtClean="0">
              <a:solidFill>
                <a:schemeClr val="accent2"/>
              </a:solidFill>
              <a:latin typeface="Arial" pitchFamily="34" charset="0"/>
              <a:cs typeface="Arial" pitchFamily="34" charset="0"/>
            </a:endParaRPr>
          </a:p>
          <a:p>
            <a:r>
              <a:rPr lang="en-US" sz="2400" b="1" dirty="0" smtClean="0">
                <a:solidFill>
                  <a:srgbClr val="FF0000"/>
                </a:solidFill>
                <a:latin typeface="Arial" pitchFamily="34" charset="0"/>
                <a:cs typeface="Arial" pitchFamily="34" charset="0"/>
              </a:rPr>
              <a:t>3. </a:t>
            </a:r>
            <a:r>
              <a:rPr lang="en-US" sz="2000" b="1" dirty="0" smtClean="0">
                <a:solidFill>
                  <a:schemeClr val="accent2"/>
                </a:solidFill>
                <a:latin typeface="Arial" pitchFamily="34" charset="0"/>
                <a:cs typeface="Arial" pitchFamily="34" charset="0"/>
              </a:rPr>
              <a:t>Season and age-based insights highlighted key periods of high spending and customer engagement.</a:t>
            </a:r>
          </a:p>
          <a:p>
            <a:endParaRPr lang="en-US" sz="2000" b="1" dirty="0" smtClean="0">
              <a:solidFill>
                <a:schemeClr val="accent2"/>
              </a:solidFill>
              <a:latin typeface="Arial" pitchFamily="34" charset="0"/>
              <a:cs typeface="Arial" pitchFamily="34" charset="0"/>
            </a:endParaRPr>
          </a:p>
          <a:p>
            <a:r>
              <a:rPr lang="en-US" sz="2400" b="1" dirty="0" smtClean="0">
                <a:solidFill>
                  <a:srgbClr val="FF0000"/>
                </a:solidFill>
                <a:latin typeface="Arial" pitchFamily="34" charset="0"/>
                <a:cs typeface="Arial" pitchFamily="34" charset="0"/>
              </a:rPr>
              <a:t>4. </a:t>
            </a:r>
            <a:r>
              <a:rPr lang="en-US" sz="2000" b="1" dirty="0" smtClean="0">
                <a:solidFill>
                  <a:schemeClr val="accent2"/>
                </a:solidFill>
                <a:latin typeface="Arial" pitchFamily="34" charset="0"/>
                <a:cs typeface="Arial" pitchFamily="34" charset="0"/>
              </a:rPr>
              <a:t>Clustering created three well-defined customer segments based on purchasing patterns, loyalty behavior, and promotional responsiveness.</a:t>
            </a:r>
          </a:p>
          <a:p>
            <a:endParaRPr lang="en-US" sz="2000" b="1" dirty="0" smtClean="0">
              <a:solidFill>
                <a:schemeClr val="accent2"/>
              </a:solidFill>
              <a:latin typeface="Arial" pitchFamily="34" charset="0"/>
              <a:cs typeface="Arial" pitchFamily="34" charset="0"/>
            </a:endParaRPr>
          </a:p>
          <a:p>
            <a:r>
              <a:rPr lang="en-US" sz="2400" b="1" dirty="0" smtClean="0">
                <a:solidFill>
                  <a:srgbClr val="FF0000"/>
                </a:solidFill>
                <a:latin typeface="Arial" pitchFamily="34" charset="0"/>
                <a:cs typeface="Arial" pitchFamily="34" charset="0"/>
              </a:rPr>
              <a:t>5. </a:t>
            </a:r>
            <a:r>
              <a:rPr lang="en-US" sz="2000" b="1" dirty="0" smtClean="0">
                <a:solidFill>
                  <a:schemeClr val="accent2"/>
                </a:solidFill>
                <a:latin typeface="Arial" pitchFamily="34" charset="0"/>
                <a:cs typeface="Arial" pitchFamily="34" charset="0"/>
              </a:rPr>
              <a:t>The combined SQL, Power BI, and Python analysis delivers a complete 360° view of customer behavior, empowering data-driven decisions to increase revenue, reduce costs, and enhance customer satisfaction.</a:t>
            </a:r>
            <a:endParaRPr lang="en-US" sz="2000" b="1" dirty="0">
              <a:solidFill>
                <a:schemeClr val="accent2"/>
              </a:solidFill>
              <a:latin typeface="Arial" pitchFamily="34" charset="0"/>
              <a:cs typeface="Arial" pitchFamily="34" charset="0"/>
            </a:endParaRPr>
          </a:p>
        </p:txBody>
      </p:sp>
      <p:pic>
        <p:nvPicPr>
          <p:cNvPr id="7" name="Picture 6" descr="pngegg (63).png"/>
          <p:cNvPicPr>
            <a:picLocks noChangeAspect="1"/>
          </p:cNvPicPr>
          <p:nvPr/>
        </p:nvPicPr>
        <p:blipFill>
          <a:blip r:embed="rId4"/>
          <a:stretch>
            <a:fillRect/>
          </a:stretch>
        </p:blipFill>
        <p:spPr>
          <a:xfrm>
            <a:off x="9193674" y="1620472"/>
            <a:ext cx="5245339" cy="5035526"/>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descr="black.png"/>
          <p:cNvPicPr>
            <a:picLocks noChangeAspect="1"/>
          </p:cNvPicPr>
          <p:nvPr/>
        </p:nvPicPr>
        <p:blipFill>
          <a:blip r:embed="rId3"/>
          <a:stretch>
            <a:fillRect/>
          </a:stretch>
        </p:blipFill>
        <p:spPr>
          <a:xfrm>
            <a:off x="9859866" y="7172330"/>
            <a:ext cx="4770534" cy="944962"/>
          </a:xfrm>
          <a:prstGeom prst="rect">
            <a:avLst/>
          </a:prstGeom>
        </p:spPr>
      </p:pic>
      <p:pic>
        <p:nvPicPr>
          <p:cNvPr id="8" name="Picture 7" descr="pngegg (64).png"/>
          <p:cNvPicPr>
            <a:picLocks noChangeAspect="1"/>
          </p:cNvPicPr>
          <p:nvPr/>
        </p:nvPicPr>
        <p:blipFill>
          <a:blip r:embed="rId4"/>
          <a:stretch>
            <a:fillRect/>
          </a:stretch>
        </p:blipFill>
        <p:spPr>
          <a:xfrm>
            <a:off x="3676443" y="305862"/>
            <a:ext cx="6856937" cy="7388483"/>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658773"/>
            <a:ext cx="4820007" cy="602456"/>
          </a:xfrm>
          <a:prstGeom prst="rect">
            <a:avLst/>
          </a:prstGeom>
          <a:noFill/>
          <a:ln/>
        </p:spPr>
        <p:txBody>
          <a:bodyPr wrap="none" lIns="0" tIns="0" rIns="0" bIns="0" rtlCol="0" anchor="t"/>
          <a:lstStyle/>
          <a:p>
            <a:pPr marL="0" indent="0" algn="l">
              <a:lnSpc>
                <a:spcPts val="4700"/>
              </a:lnSpc>
              <a:buNone/>
            </a:pPr>
            <a:r>
              <a:rPr lang="en-US" sz="3750" dirty="0">
                <a:solidFill>
                  <a:schemeClr val="accent2">
                    <a:lumMod val="20000"/>
                    <a:lumOff val="80000"/>
                  </a:schemeClr>
                </a:solidFill>
                <a:latin typeface="Britannic Bold" pitchFamily="34" charset="0"/>
                <a:ea typeface="Fira Mono Medium" pitchFamily="34" charset="-122"/>
                <a:cs typeface="Fira Mono Medium" pitchFamily="34" charset="-120"/>
              </a:rPr>
              <a:t>Dataset Summary</a:t>
            </a:r>
            <a:endParaRPr lang="en-US" sz="3750" dirty="0">
              <a:solidFill>
                <a:schemeClr val="accent2">
                  <a:lumMod val="20000"/>
                  <a:lumOff val="80000"/>
                </a:schemeClr>
              </a:solidFill>
              <a:latin typeface="Britannic Bold" pitchFamily="34" charset="0"/>
            </a:endParaRPr>
          </a:p>
        </p:txBody>
      </p:sp>
      <p:sp>
        <p:nvSpPr>
          <p:cNvPr id="3" name="Text 1"/>
          <p:cNvSpPr/>
          <p:nvPr/>
        </p:nvSpPr>
        <p:spPr>
          <a:xfrm>
            <a:off x="793790" y="1743075"/>
            <a:ext cx="4186952" cy="636151"/>
          </a:xfrm>
          <a:prstGeom prst="rect">
            <a:avLst/>
          </a:prstGeom>
          <a:noFill/>
          <a:ln/>
        </p:spPr>
        <p:txBody>
          <a:bodyPr wrap="none" lIns="0" tIns="0" rIns="0" bIns="0" rtlCol="0" anchor="t"/>
          <a:lstStyle/>
          <a:p>
            <a:pPr marL="0" indent="0" algn="ctr">
              <a:lnSpc>
                <a:spcPts val="5000"/>
              </a:lnSpc>
              <a:buNone/>
            </a:pPr>
            <a:r>
              <a:rPr lang="en-US" sz="5000" dirty="0">
                <a:solidFill>
                  <a:srgbClr val="E0D6DE"/>
                </a:solidFill>
                <a:latin typeface="Fira Mono Medium" pitchFamily="34" charset="0"/>
                <a:ea typeface="Fira Mono Medium" pitchFamily="34" charset="-122"/>
                <a:cs typeface="Fira Mono Medium" pitchFamily="34" charset="-120"/>
              </a:rPr>
              <a:t>3,900</a:t>
            </a:r>
            <a:endParaRPr lang="en-US" sz="5000" dirty="0"/>
          </a:p>
        </p:txBody>
      </p:sp>
      <p:sp>
        <p:nvSpPr>
          <p:cNvPr id="4" name="Text 2"/>
          <p:cNvSpPr/>
          <p:nvPr/>
        </p:nvSpPr>
        <p:spPr>
          <a:xfrm>
            <a:off x="1682234" y="2620089"/>
            <a:ext cx="2409944" cy="301228"/>
          </a:xfrm>
          <a:prstGeom prst="rect">
            <a:avLst/>
          </a:prstGeom>
          <a:noFill/>
          <a:ln/>
        </p:spPr>
        <p:txBody>
          <a:bodyPr wrap="none" lIns="0" tIns="0" rIns="0" bIns="0" rtlCol="0" anchor="t"/>
          <a:lstStyle/>
          <a:p>
            <a:pPr marL="0" indent="0" algn="ctr">
              <a:lnSpc>
                <a:spcPts val="2350"/>
              </a:lnSpc>
              <a:buNone/>
            </a:pPr>
            <a:r>
              <a:rPr lang="en-US" sz="1850" dirty="0">
                <a:solidFill>
                  <a:srgbClr val="E0D6DE"/>
                </a:solidFill>
                <a:latin typeface="Fira Mono Medium" pitchFamily="34" charset="0"/>
                <a:ea typeface="Fira Mono Medium" pitchFamily="34" charset="-122"/>
                <a:cs typeface="Fira Mono Medium" pitchFamily="34" charset="-120"/>
              </a:rPr>
              <a:t>Customer Records</a:t>
            </a:r>
            <a:endParaRPr lang="en-US" sz="1850" dirty="0"/>
          </a:p>
        </p:txBody>
      </p:sp>
      <p:sp>
        <p:nvSpPr>
          <p:cNvPr id="5" name="Text 3"/>
          <p:cNvSpPr/>
          <p:nvPr/>
        </p:nvSpPr>
        <p:spPr>
          <a:xfrm>
            <a:off x="793790" y="3036927"/>
            <a:ext cx="4186952" cy="308372"/>
          </a:xfrm>
          <a:prstGeom prst="rect">
            <a:avLst/>
          </a:prstGeom>
          <a:noFill/>
          <a:ln/>
        </p:spPr>
        <p:txBody>
          <a:bodyPr wrap="none" lIns="0" tIns="0" rIns="0" bIns="0" rtlCol="0" anchor="t"/>
          <a:lstStyle/>
          <a:p>
            <a:pPr marL="0" indent="0" algn="ctr">
              <a:lnSpc>
                <a:spcPts val="2400"/>
              </a:lnSpc>
              <a:buNone/>
            </a:pPr>
            <a:r>
              <a:rPr lang="en-US" sz="1500" dirty="0">
                <a:solidFill>
                  <a:srgbClr val="E0D6DE"/>
                </a:solidFill>
                <a:latin typeface="Fira Sans" pitchFamily="34" charset="0"/>
                <a:ea typeface="Fira Sans" pitchFamily="34" charset="-122"/>
                <a:cs typeface="Fira Sans" pitchFamily="34" charset="-120"/>
              </a:rPr>
              <a:t>Comprehensive shopping data analysed</a:t>
            </a:r>
            <a:endParaRPr lang="en-US" sz="1500" dirty="0"/>
          </a:p>
        </p:txBody>
      </p:sp>
      <p:sp>
        <p:nvSpPr>
          <p:cNvPr id="6" name="Text 4"/>
          <p:cNvSpPr/>
          <p:nvPr/>
        </p:nvSpPr>
        <p:spPr>
          <a:xfrm>
            <a:off x="5221724" y="1743075"/>
            <a:ext cx="4186952" cy="636151"/>
          </a:xfrm>
          <a:prstGeom prst="rect">
            <a:avLst/>
          </a:prstGeom>
          <a:noFill/>
          <a:ln/>
        </p:spPr>
        <p:txBody>
          <a:bodyPr wrap="none" lIns="0" tIns="0" rIns="0" bIns="0" rtlCol="0" anchor="t"/>
          <a:lstStyle/>
          <a:p>
            <a:pPr marL="0" indent="0" algn="ctr">
              <a:lnSpc>
                <a:spcPts val="5000"/>
              </a:lnSpc>
              <a:buNone/>
            </a:pPr>
            <a:r>
              <a:rPr lang="en-US" sz="5000" dirty="0">
                <a:solidFill>
                  <a:srgbClr val="E0D6DE"/>
                </a:solidFill>
                <a:latin typeface="Fira Mono Medium" pitchFamily="34" charset="0"/>
                <a:ea typeface="Fira Mono Medium" pitchFamily="34" charset="-122"/>
                <a:cs typeface="Fira Mono Medium" pitchFamily="34" charset="-120"/>
              </a:rPr>
              <a:t>11</a:t>
            </a:r>
            <a:endParaRPr lang="en-US" sz="5000" dirty="0"/>
          </a:p>
        </p:txBody>
      </p:sp>
      <p:sp>
        <p:nvSpPr>
          <p:cNvPr id="7" name="Text 5"/>
          <p:cNvSpPr/>
          <p:nvPr/>
        </p:nvSpPr>
        <p:spPr>
          <a:xfrm>
            <a:off x="6110168" y="2620089"/>
            <a:ext cx="2409944" cy="301228"/>
          </a:xfrm>
          <a:prstGeom prst="rect">
            <a:avLst/>
          </a:prstGeom>
          <a:noFill/>
          <a:ln/>
        </p:spPr>
        <p:txBody>
          <a:bodyPr wrap="none" lIns="0" tIns="0" rIns="0" bIns="0" rtlCol="0" anchor="t"/>
          <a:lstStyle/>
          <a:p>
            <a:pPr marL="0" indent="0" algn="ctr">
              <a:lnSpc>
                <a:spcPts val="2350"/>
              </a:lnSpc>
              <a:buNone/>
            </a:pPr>
            <a:r>
              <a:rPr lang="en-US" sz="1850" dirty="0">
                <a:solidFill>
                  <a:srgbClr val="E0D6DE"/>
                </a:solidFill>
                <a:latin typeface="Fira Mono Medium" pitchFamily="34" charset="0"/>
                <a:ea typeface="Fira Mono Medium" pitchFamily="34" charset="-122"/>
                <a:cs typeface="Fira Mono Medium" pitchFamily="34" charset="-120"/>
              </a:rPr>
              <a:t>Data Attributes</a:t>
            </a:r>
            <a:endParaRPr lang="en-US" sz="1850" dirty="0"/>
          </a:p>
        </p:txBody>
      </p:sp>
      <p:sp>
        <p:nvSpPr>
          <p:cNvPr id="8" name="Text 6"/>
          <p:cNvSpPr/>
          <p:nvPr/>
        </p:nvSpPr>
        <p:spPr>
          <a:xfrm>
            <a:off x="5221724" y="3036927"/>
            <a:ext cx="4186952" cy="308372"/>
          </a:xfrm>
          <a:prstGeom prst="rect">
            <a:avLst/>
          </a:prstGeom>
          <a:noFill/>
          <a:ln/>
        </p:spPr>
        <p:txBody>
          <a:bodyPr wrap="none" lIns="0" tIns="0" rIns="0" bIns="0" rtlCol="0" anchor="t"/>
          <a:lstStyle/>
          <a:p>
            <a:pPr marL="0" indent="0" algn="ctr">
              <a:lnSpc>
                <a:spcPts val="2400"/>
              </a:lnSpc>
              <a:buNone/>
            </a:pPr>
            <a:r>
              <a:rPr lang="en-US" sz="1500" dirty="0">
                <a:solidFill>
                  <a:srgbClr val="E0D6DE"/>
                </a:solidFill>
                <a:latin typeface="Fira Sans" pitchFamily="34" charset="0"/>
                <a:ea typeface="Fira Sans" pitchFamily="34" charset="-122"/>
                <a:cs typeface="Fira Sans" pitchFamily="34" charset="-120"/>
              </a:rPr>
              <a:t>Rich feature set for analysis</a:t>
            </a:r>
            <a:endParaRPr lang="en-US" sz="1500" dirty="0"/>
          </a:p>
        </p:txBody>
      </p:sp>
      <p:sp>
        <p:nvSpPr>
          <p:cNvPr id="9" name="Text 7"/>
          <p:cNvSpPr/>
          <p:nvPr/>
        </p:nvSpPr>
        <p:spPr>
          <a:xfrm>
            <a:off x="9649658" y="1743075"/>
            <a:ext cx="4186952" cy="636151"/>
          </a:xfrm>
          <a:prstGeom prst="rect">
            <a:avLst/>
          </a:prstGeom>
          <a:noFill/>
          <a:ln/>
        </p:spPr>
        <p:txBody>
          <a:bodyPr wrap="none" lIns="0" tIns="0" rIns="0" bIns="0" rtlCol="0" anchor="t"/>
          <a:lstStyle/>
          <a:p>
            <a:pPr marL="0" indent="0" algn="ctr">
              <a:lnSpc>
                <a:spcPts val="5000"/>
              </a:lnSpc>
              <a:buNone/>
            </a:pPr>
            <a:r>
              <a:rPr lang="en-US" sz="5000" dirty="0">
                <a:solidFill>
                  <a:srgbClr val="E0D6DE"/>
                </a:solidFill>
                <a:latin typeface="Fira Mono Medium" pitchFamily="34" charset="0"/>
                <a:ea typeface="Fira Mono Medium" pitchFamily="34" charset="-122"/>
                <a:cs typeface="Fira Mono Medium" pitchFamily="34" charset="-120"/>
              </a:rPr>
              <a:t>1</a:t>
            </a:r>
            <a:endParaRPr lang="en-US" sz="5000" dirty="0"/>
          </a:p>
        </p:txBody>
      </p:sp>
      <p:sp>
        <p:nvSpPr>
          <p:cNvPr id="10" name="Text 8"/>
          <p:cNvSpPr/>
          <p:nvPr/>
        </p:nvSpPr>
        <p:spPr>
          <a:xfrm>
            <a:off x="10538103" y="2620089"/>
            <a:ext cx="2409944" cy="301228"/>
          </a:xfrm>
          <a:prstGeom prst="rect">
            <a:avLst/>
          </a:prstGeom>
          <a:noFill/>
          <a:ln/>
        </p:spPr>
        <p:txBody>
          <a:bodyPr wrap="none" lIns="0" tIns="0" rIns="0" bIns="0" rtlCol="0" anchor="t"/>
          <a:lstStyle/>
          <a:p>
            <a:pPr marL="0" indent="0" algn="ctr">
              <a:lnSpc>
                <a:spcPts val="2350"/>
              </a:lnSpc>
              <a:buNone/>
            </a:pPr>
            <a:r>
              <a:rPr lang="en-US" sz="1850" dirty="0">
                <a:solidFill>
                  <a:srgbClr val="E0D6DE"/>
                </a:solidFill>
                <a:latin typeface="Fira Mono Medium" pitchFamily="34" charset="0"/>
                <a:ea typeface="Fira Mono Medium" pitchFamily="34" charset="-122"/>
                <a:cs typeface="Fira Mono Medium" pitchFamily="34" charset="-120"/>
              </a:rPr>
              <a:t>MySQL Database</a:t>
            </a:r>
            <a:endParaRPr lang="en-US" sz="1850" dirty="0"/>
          </a:p>
        </p:txBody>
      </p:sp>
      <p:sp>
        <p:nvSpPr>
          <p:cNvPr id="11" name="Text 9"/>
          <p:cNvSpPr/>
          <p:nvPr/>
        </p:nvSpPr>
        <p:spPr>
          <a:xfrm>
            <a:off x="9649658" y="3036927"/>
            <a:ext cx="4186952" cy="308372"/>
          </a:xfrm>
          <a:prstGeom prst="rect">
            <a:avLst/>
          </a:prstGeom>
          <a:noFill/>
          <a:ln/>
        </p:spPr>
        <p:txBody>
          <a:bodyPr wrap="none" lIns="0" tIns="0" rIns="0" bIns="0" rtlCol="0" anchor="t"/>
          <a:lstStyle/>
          <a:p>
            <a:pPr marL="0" indent="0" algn="ctr">
              <a:lnSpc>
                <a:spcPts val="2400"/>
              </a:lnSpc>
              <a:buNone/>
            </a:pPr>
            <a:r>
              <a:rPr lang="en-US" sz="1500" dirty="0">
                <a:solidFill>
                  <a:srgbClr val="E0D6DE"/>
                </a:solidFill>
                <a:latin typeface="Fira Sans" pitchFamily="34" charset="0"/>
                <a:ea typeface="Fira Sans" pitchFamily="34" charset="-122"/>
                <a:cs typeface="Fira Sans" pitchFamily="34" charset="-120"/>
              </a:rPr>
              <a:t>project_shopping_trends</a:t>
            </a:r>
            <a:endParaRPr lang="en-US" sz="1500" dirty="0"/>
          </a:p>
        </p:txBody>
      </p:sp>
      <p:sp>
        <p:nvSpPr>
          <p:cNvPr id="12" name="Shape 10"/>
          <p:cNvSpPr/>
          <p:nvPr/>
        </p:nvSpPr>
        <p:spPr>
          <a:xfrm>
            <a:off x="793790" y="3562112"/>
            <a:ext cx="6424970" cy="1907977"/>
          </a:xfrm>
          <a:prstGeom prst="roundRect">
            <a:avLst>
              <a:gd name="adj" fmla="val 1516"/>
            </a:avLst>
          </a:prstGeom>
          <a:solidFill>
            <a:srgbClr val="0F0F10"/>
          </a:solidFill>
          <a:ln w="22860">
            <a:solidFill>
              <a:srgbClr val="474748"/>
            </a:solidFill>
            <a:prstDash val="solid"/>
          </a:ln>
        </p:spPr>
      </p:sp>
      <p:sp>
        <p:nvSpPr>
          <p:cNvPr id="13" name="Text 11"/>
          <p:cNvSpPr/>
          <p:nvPr/>
        </p:nvSpPr>
        <p:spPr>
          <a:xfrm>
            <a:off x="1009412" y="3777734"/>
            <a:ext cx="3034903" cy="301228"/>
          </a:xfrm>
          <a:prstGeom prst="rect">
            <a:avLst/>
          </a:prstGeom>
          <a:noFill/>
          <a:ln/>
        </p:spPr>
        <p:txBody>
          <a:bodyPr wrap="none" lIns="0" tIns="0" rIns="0" bIns="0" rtlCol="0" anchor="t"/>
          <a:lstStyle/>
          <a:p>
            <a:pPr marL="0" indent="0" algn="l">
              <a:lnSpc>
                <a:spcPts val="2350"/>
              </a:lnSpc>
              <a:buNone/>
            </a:pPr>
            <a:r>
              <a:rPr lang="en-US" sz="1850" dirty="0">
                <a:solidFill>
                  <a:srgbClr val="E0D6DE"/>
                </a:solidFill>
                <a:latin typeface="Fira Mono Medium" pitchFamily="34" charset="0"/>
                <a:ea typeface="Fira Mono Medium" pitchFamily="34" charset="-122"/>
                <a:cs typeface="Fira Mono Medium" pitchFamily="34" charset="-120"/>
              </a:rPr>
              <a:t>Customer Demographics</a:t>
            </a:r>
            <a:endParaRPr lang="en-US" sz="1850" dirty="0"/>
          </a:p>
        </p:txBody>
      </p:sp>
      <p:sp>
        <p:nvSpPr>
          <p:cNvPr id="14" name="Text 12"/>
          <p:cNvSpPr/>
          <p:nvPr/>
        </p:nvSpPr>
        <p:spPr>
          <a:xfrm>
            <a:off x="1009412" y="4194572"/>
            <a:ext cx="5993725"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E0D6DE"/>
                </a:solidFill>
                <a:latin typeface="Fira Sans" pitchFamily="34" charset="0"/>
                <a:ea typeface="Fira Sans" pitchFamily="34" charset="-122"/>
                <a:cs typeface="Fira Sans" pitchFamily="34" charset="-120"/>
              </a:rPr>
              <a:t>Age groups</a:t>
            </a:r>
            <a:endParaRPr lang="en-US" sz="1500" dirty="0"/>
          </a:p>
        </p:txBody>
      </p:sp>
      <p:sp>
        <p:nvSpPr>
          <p:cNvPr id="15" name="Text 13"/>
          <p:cNvSpPr/>
          <p:nvPr/>
        </p:nvSpPr>
        <p:spPr>
          <a:xfrm>
            <a:off x="1009412" y="4570333"/>
            <a:ext cx="5993725"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E0D6DE"/>
                </a:solidFill>
                <a:latin typeface="Fira Sans" pitchFamily="34" charset="0"/>
                <a:ea typeface="Fira Sans" pitchFamily="34" charset="-122"/>
                <a:cs typeface="Fira Sans" pitchFamily="34" charset="-120"/>
              </a:rPr>
              <a:t>Gender distribution</a:t>
            </a:r>
            <a:endParaRPr lang="en-US" sz="1500" dirty="0"/>
          </a:p>
        </p:txBody>
      </p:sp>
      <p:sp>
        <p:nvSpPr>
          <p:cNvPr id="16" name="Text 14"/>
          <p:cNvSpPr/>
          <p:nvPr/>
        </p:nvSpPr>
        <p:spPr>
          <a:xfrm>
            <a:off x="1009412" y="4946094"/>
            <a:ext cx="5993725"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E0D6DE"/>
                </a:solidFill>
                <a:latin typeface="Fira Sans" pitchFamily="34" charset="0"/>
                <a:ea typeface="Fira Sans" pitchFamily="34" charset="-122"/>
                <a:cs typeface="Fira Sans" pitchFamily="34" charset="-120"/>
              </a:rPr>
              <a:t>Location data</a:t>
            </a:r>
            <a:endParaRPr lang="en-US" sz="1500" dirty="0"/>
          </a:p>
        </p:txBody>
      </p:sp>
      <p:sp>
        <p:nvSpPr>
          <p:cNvPr id="17" name="Shape 15"/>
          <p:cNvSpPr/>
          <p:nvPr/>
        </p:nvSpPr>
        <p:spPr>
          <a:xfrm>
            <a:off x="7411522" y="3562112"/>
            <a:ext cx="6425089" cy="1907977"/>
          </a:xfrm>
          <a:prstGeom prst="roundRect">
            <a:avLst>
              <a:gd name="adj" fmla="val 1516"/>
            </a:avLst>
          </a:prstGeom>
          <a:solidFill>
            <a:srgbClr val="0F0F10"/>
          </a:solidFill>
          <a:ln w="22860">
            <a:solidFill>
              <a:srgbClr val="474748"/>
            </a:solidFill>
            <a:prstDash val="solid"/>
          </a:ln>
        </p:spPr>
      </p:sp>
      <p:sp>
        <p:nvSpPr>
          <p:cNvPr id="18" name="Text 16"/>
          <p:cNvSpPr/>
          <p:nvPr/>
        </p:nvSpPr>
        <p:spPr>
          <a:xfrm>
            <a:off x="7627144" y="3777734"/>
            <a:ext cx="2601397" cy="301228"/>
          </a:xfrm>
          <a:prstGeom prst="rect">
            <a:avLst/>
          </a:prstGeom>
          <a:noFill/>
          <a:ln/>
        </p:spPr>
        <p:txBody>
          <a:bodyPr wrap="none" lIns="0" tIns="0" rIns="0" bIns="0" rtlCol="0" anchor="t"/>
          <a:lstStyle/>
          <a:p>
            <a:pPr marL="0" indent="0" algn="l">
              <a:lnSpc>
                <a:spcPts val="2350"/>
              </a:lnSpc>
              <a:buNone/>
            </a:pPr>
            <a:r>
              <a:rPr lang="en-US" sz="1850" dirty="0">
                <a:solidFill>
                  <a:srgbClr val="E0D6DE"/>
                </a:solidFill>
                <a:latin typeface="Fira Mono Medium" pitchFamily="34" charset="0"/>
                <a:ea typeface="Fira Mono Medium" pitchFamily="34" charset="-122"/>
                <a:cs typeface="Fira Mono Medium" pitchFamily="34" charset="-120"/>
              </a:rPr>
              <a:t>Purchase Behaviour</a:t>
            </a:r>
            <a:endParaRPr lang="en-US" sz="1850" dirty="0"/>
          </a:p>
        </p:txBody>
      </p:sp>
      <p:sp>
        <p:nvSpPr>
          <p:cNvPr id="19" name="Text 17"/>
          <p:cNvSpPr/>
          <p:nvPr/>
        </p:nvSpPr>
        <p:spPr>
          <a:xfrm>
            <a:off x="7627144" y="4194572"/>
            <a:ext cx="5993844"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E0D6DE"/>
                </a:solidFill>
                <a:latin typeface="Fira Sans" pitchFamily="34" charset="0"/>
                <a:ea typeface="Fira Sans" pitchFamily="34" charset="-122"/>
                <a:cs typeface="Fira Sans" pitchFamily="34" charset="-120"/>
              </a:rPr>
              <a:t>Purchase amount</a:t>
            </a:r>
            <a:endParaRPr lang="en-US" sz="1500" dirty="0"/>
          </a:p>
        </p:txBody>
      </p:sp>
      <p:sp>
        <p:nvSpPr>
          <p:cNvPr id="20" name="Text 18"/>
          <p:cNvSpPr/>
          <p:nvPr/>
        </p:nvSpPr>
        <p:spPr>
          <a:xfrm>
            <a:off x="7627144" y="4570333"/>
            <a:ext cx="5993844"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E0D6DE"/>
                </a:solidFill>
                <a:latin typeface="Fira Sans" pitchFamily="34" charset="0"/>
                <a:ea typeface="Fira Sans" pitchFamily="34" charset="-122"/>
                <a:cs typeface="Fira Sans" pitchFamily="34" charset="-120"/>
              </a:rPr>
              <a:t>Product category</a:t>
            </a:r>
            <a:endParaRPr lang="en-US" sz="1500" dirty="0"/>
          </a:p>
        </p:txBody>
      </p:sp>
      <p:sp>
        <p:nvSpPr>
          <p:cNvPr id="21" name="Text 19"/>
          <p:cNvSpPr/>
          <p:nvPr/>
        </p:nvSpPr>
        <p:spPr>
          <a:xfrm>
            <a:off x="7627144" y="4946094"/>
            <a:ext cx="5993844"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E0D6DE"/>
                </a:solidFill>
                <a:latin typeface="Fira Sans" pitchFamily="34" charset="0"/>
                <a:ea typeface="Fira Sans" pitchFamily="34" charset="-122"/>
                <a:cs typeface="Fira Sans" pitchFamily="34" charset="-120"/>
              </a:rPr>
              <a:t>Payment method</a:t>
            </a:r>
            <a:endParaRPr lang="en-US" sz="1500" dirty="0"/>
          </a:p>
        </p:txBody>
      </p:sp>
      <p:sp>
        <p:nvSpPr>
          <p:cNvPr id="22" name="Shape 20"/>
          <p:cNvSpPr/>
          <p:nvPr/>
        </p:nvSpPr>
        <p:spPr>
          <a:xfrm>
            <a:off x="793790" y="5662851"/>
            <a:ext cx="6424970" cy="1907977"/>
          </a:xfrm>
          <a:prstGeom prst="roundRect">
            <a:avLst>
              <a:gd name="adj" fmla="val 1516"/>
            </a:avLst>
          </a:prstGeom>
          <a:solidFill>
            <a:srgbClr val="0F0F10"/>
          </a:solidFill>
          <a:ln w="22860">
            <a:solidFill>
              <a:srgbClr val="474748"/>
            </a:solidFill>
            <a:prstDash val="solid"/>
          </a:ln>
        </p:spPr>
      </p:sp>
      <p:sp>
        <p:nvSpPr>
          <p:cNvPr id="23" name="Text 21"/>
          <p:cNvSpPr/>
          <p:nvPr/>
        </p:nvSpPr>
        <p:spPr>
          <a:xfrm>
            <a:off x="1009412" y="5878473"/>
            <a:ext cx="2601397" cy="301228"/>
          </a:xfrm>
          <a:prstGeom prst="rect">
            <a:avLst/>
          </a:prstGeom>
          <a:noFill/>
          <a:ln/>
        </p:spPr>
        <p:txBody>
          <a:bodyPr wrap="none" lIns="0" tIns="0" rIns="0" bIns="0" rtlCol="0" anchor="t"/>
          <a:lstStyle/>
          <a:p>
            <a:pPr marL="0" indent="0" algn="l">
              <a:lnSpc>
                <a:spcPts val="2350"/>
              </a:lnSpc>
              <a:buNone/>
            </a:pPr>
            <a:r>
              <a:rPr lang="en-US" sz="1850" dirty="0">
                <a:solidFill>
                  <a:srgbClr val="E0D6DE"/>
                </a:solidFill>
                <a:latin typeface="Fira Mono Medium" pitchFamily="34" charset="0"/>
                <a:ea typeface="Fira Mono Medium" pitchFamily="34" charset="-122"/>
                <a:cs typeface="Fira Mono Medium" pitchFamily="34" charset="-120"/>
              </a:rPr>
              <a:t>Engagement Metrics</a:t>
            </a:r>
            <a:endParaRPr lang="en-US" sz="1850" dirty="0"/>
          </a:p>
        </p:txBody>
      </p:sp>
      <p:sp>
        <p:nvSpPr>
          <p:cNvPr id="24" name="Text 22"/>
          <p:cNvSpPr/>
          <p:nvPr/>
        </p:nvSpPr>
        <p:spPr>
          <a:xfrm>
            <a:off x="1009412" y="6295311"/>
            <a:ext cx="5993725"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E0D6DE"/>
                </a:solidFill>
                <a:latin typeface="Fira Sans" pitchFamily="34" charset="0"/>
                <a:ea typeface="Fira Sans" pitchFamily="34" charset="-122"/>
                <a:cs typeface="Fira Sans" pitchFamily="34" charset="-120"/>
              </a:rPr>
              <a:t>Review ratings</a:t>
            </a:r>
            <a:endParaRPr lang="en-US" sz="1500" dirty="0"/>
          </a:p>
        </p:txBody>
      </p:sp>
      <p:sp>
        <p:nvSpPr>
          <p:cNvPr id="25" name="Text 23"/>
          <p:cNvSpPr/>
          <p:nvPr/>
        </p:nvSpPr>
        <p:spPr>
          <a:xfrm>
            <a:off x="1009412" y="6671072"/>
            <a:ext cx="5993725"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E0D6DE"/>
                </a:solidFill>
                <a:latin typeface="Fira Sans" pitchFamily="34" charset="0"/>
                <a:ea typeface="Fira Sans" pitchFamily="34" charset="-122"/>
                <a:cs typeface="Fira Sans" pitchFamily="34" charset="-120"/>
              </a:rPr>
              <a:t>Subscription status</a:t>
            </a:r>
            <a:endParaRPr lang="en-US" sz="1500" dirty="0"/>
          </a:p>
        </p:txBody>
      </p:sp>
      <p:sp>
        <p:nvSpPr>
          <p:cNvPr id="26" name="Text 24"/>
          <p:cNvSpPr/>
          <p:nvPr/>
        </p:nvSpPr>
        <p:spPr>
          <a:xfrm>
            <a:off x="1009412" y="7046833"/>
            <a:ext cx="5993725"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E0D6DE"/>
                </a:solidFill>
                <a:latin typeface="Fira Sans" pitchFamily="34" charset="0"/>
                <a:ea typeface="Fira Sans" pitchFamily="34" charset="-122"/>
                <a:cs typeface="Fira Sans" pitchFamily="34" charset="-120"/>
              </a:rPr>
              <a:t>Promo &amp; discount usage</a:t>
            </a:r>
            <a:endParaRPr lang="en-US" sz="1500" dirty="0"/>
          </a:p>
        </p:txBody>
      </p:sp>
      <p:sp>
        <p:nvSpPr>
          <p:cNvPr id="27" name="Shape 25"/>
          <p:cNvSpPr/>
          <p:nvPr/>
        </p:nvSpPr>
        <p:spPr>
          <a:xfrm>
            <a:off x="7411522" y="5662851"/>
            <a:ext cx="6425089" cy="1907977"/>
          </a:xfrm>
          <a:prstGeom prst="roundRect">
            <a:avLst>
              <a:gd name="adj" fmla="val 1516"/>
            </a:avLst>
          </a:prstGeom>
          <a:solidFill>
            <a:srgbClr val="0F0F10"/>
          </a:solidFill>
          <a:ln w="22860">
            <a:solidFill>
              <a:srgbClr val="474748"/>
            </a:solidFill>
            <a:prstDash val="solid"/>
          </a:ln>
        </p:spPr>
      </p:sp>
      <p:sp>
        <p:nvSpPr>
          <p:cNvPr id="28" name="Text 26"/>
          <p:cNvSpPr/>
          <p:nvPr/>
        </p:nvSpPr>
        <p:spPr>
          <a:xfrm>
            <a:off x="7627144" y="5878473"/>
            <a:ext cx="2456855" cy="301228"/>
          </a:xfrm>
          <a:prstGeom prst="rect">
            <a:avLst/>
          </a:prstGeom>
          <a:noFill/>
          <a:ln/>
        </p:spPr>
        <p:txBody>
          <a:bodyPr wrap="none" lIns="0" tIns="0" rIns="0" bIns="0" rtlCol="0" anchor="t"/>
          <a:lstStyle/>
          <a:p>
            <a:pPr marL="0" indent="0" algn="l">
              <a:lnSpc>
                <a:spcPts val="2350"/>
              </a:lnSpc>
              <a:buNone/>
            </a:pPr>
            <a:r>
              <a:rPr lang="en-US" sz="1850" dirty="0">
                <a:solidFill>
                  <a:srgbClr val="E0D6DE"/>
                </a:solidFill>
                <a:latin typeface="Fira Mono Medium" pitchFamily="34" charset="0"/>
                <a:ea typeface="Fira Mono Medium" pitchFamily="34" charset="-122"/>
                <a:cs typeface="Fira Mono Medium" pitchFamily="34" charset="-120"/>
              </a:rPr>
              <a:t>Temporal Patterns</a:t>
            </a:r>
            <a:endParaRPr lang="en-US" sz="1850" dirty="0"/>
          </a:p>
        </p:txBody>
      </p:sp>
      <p:sp>
        <p:nvSpPr>
          <p:cNvPr id="29" name="Text 27"/>
          <p:cNvSpPr/>
          <p:nvPr/>
        </p:nvSpPr>
        <p:spPr>
          <a:xfrm>
            <a:off x="7627144" y="6295311"/>
            <a:ext cx="5993844"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E0D6DE"/>
                </a:solidFill>
                <a:latin typeface="Fira Sans" pitchFamily="34" charset="0"/>
                <a:ea typeface="Fira Sans" pitchFamily="34" charset="-122"/>
                <a:cs typeface="Fira Sans" pitchFamily="34" charset="-120"/>
              </a:rPr>
              <a:t>Seasonal trends</a:t>
            </a:r>
            <a:endParaRPr lang="en-US" sz="1500" dirty="0"/>
          </a:p>
        </p:txBody>
      </p:sp>
      <p:sp>
        <p:nvSpPr>
          <p:cNvPr id="30" name="Text 28"/>
          <p:cNvSpPr/>
          <p:nvPr/>
        </p:nvSpPr>
        <p:spPr>
          <a:xfrm>
            <a:off x="7627144" y="6671072"/>
            <a:ext cx="5993844"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E0D6DE"/>
                </a:solidFill>
                <a:latin typeface="Fira Sans" pitchFamily="34" charset="0"/>
                <a:ea typeface="Fira Sans" pitchFamily="34" charset="-122"/>
                <a:cs typeface="Fira Sans" pitchFamily="34" charset="-120"/>
              </a:rPr>
              <a:t>Past purchases</a:t>
            </a:r>
            <a:endParaRPr lang="en-US" sz="1500" dirty="0"/>
          </a:p>
        </p:txBody>
      </p:sp>
      <p:sp>
        <p:nvSpPr>
          <p:cNvPr id="31" name="Text 29"/>
          <p:cNvSpPr/>
          <p:nvPr/>
        </p:nvSpPr>
        <p:spPr>
          <a:xfrm>
            <a:off x="7627144" y="7046833"/>
            <a:ext cx="5993844"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E0D6DE"/>
                </a:solidFill>
                <a:latin typeface="Fira Sans" pitchFamily="34" charset="0"/>
                <a:ea typeface="Fira Sans" pitchFamily="34" charset="-122"/>
                <a:cs typeface="Fira Sans" pitchFamily="34" charset="-120"/>
              </a:rPr>
              <a:t>Shopping frequency</a:t>
            </a:r>
            <a:endParaRPr lang="en-US" sz="1500" dirty="0"/>
          </a:p>
        </p:txBody>
      </p:sp>
      <p:pic>
        <p:nvPicPr>
          <p:cNvPr id="32" name="Picture 31" descr="black.png"/>
          <p:cNvPicPr>
            <a:picLocks noChangeAspect="1"/>
          </p:cNvPicPr>
          <p:nvPr/>
        </p:nvPicPr>
        <p:blipFill>
          <a:blip r:embed="rId3"/>
          <a:stretch>
            <a:fillRect/>
          </a:stretch>
        </p:blipFill>
        <p:spPr>
          <a:xfrm>
            <a:off x="10749516" y="7708605"/>
            <a:ext cx="3880884" cy="408686"/>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43069"/>
            <a:ext cx="7556421" cy="992267"/>
          </a:xfrm>
          <a:prstGeom prst="rect">
            <a:avLst/>
          </a:prstGeom>
          <a:noFill/>
          <a:ln/>
        </p:spPr>
        <p:txBody>
          <a:bodyPr wrap="square" lIns="0" tIns="0" rIns="0" bIns="0" rtlCol="0" anchor="t"/>
          <a:lstStyle/>
          <a:p>
            <a:pPr marL="0" indent="0" algn="l">
              <a:lnSpc>
                <a:spcPts val="3900"/>
              </a:lnSpc>
              <a:buNone/>
            </a:pPr>
            <a:r>
              <a:rPr lang="en-US" sz="3100" dirty="0">
                <a:solidFill>
                  <a:schemeClr val="accent2">
                    <a:lumMod val="20000"/>
                    <a:lumOff val="80000"/>
                  </a:schemeClr>
                </a:solidFill>
                <a:latin typeface="Britannic Bold" pitchFamily="34" charset="0"/>
                <a:ea typeface="Fira Mono Medium" pitchFamily="34" charset="-122"/>
                <a:cs typeface="Fira Mono Medium" pitchFamily="34" charset="-120"/>
              </a:rPr>
              <a:t>Product Category Discount Analysis</a:t>
            </a:r>
            <a:endParaRPr lang="en-US" sz="3100" dirty="0">
              <a:solidFill>
                <a:schemeClr val="accent2">
                  <a:lumMod val="20000"/>
                  <a:lumOff val="80000"/>
                </a:schemeClr>
              </a:solidFill>
              <a:latin typeface="Britannic Bold" pitchFamily="34" charset="0"/>
            </a:endParaRPr>
          </a:p>
        </p:txBody>
      </p:sp>
      <p:sp>
        <p:nvSpPr>
          <p:cNvPr id="4" name="Text 1"/>
          <p:cNvSpPr/>
          <p:nvPr/>
        </p:nvSpPr>
        <p:spPr>
          <a:xfrm>
            <a:off x="6257330" y="1329070"/>
            <a:ext cx="7556421" cy="254079"/>
          </a:xfrm>
          <a:prstGeom prst="rect">
            <a:avLst/>
          </a:prstGeom>
          <a:noFill/>
          <a:ln/>
        </p:spPr>
        <p:txBody>
          <a:bodyPr wrap="none" lIns="0" tIns="0" rIns="0" bIns="0" rtlCol="0" anchor="t"/>
          <a:lstStyle/>
          <a:p>
            <a:pPr marL="0" indent="0" algn="l">
              <a:lnSpc>
                <a:spcPts val="2000"/>
              </a:lnSpc>
              <a:buNone/>
            </a:pPr>
            <a:r>
              <a:rPr lang="en-US" sz="1250" dirty="0">
                <a:solidFill>
                  <a:srgbClr val="E0D6DE"/>
                </a:solidFill>
                <a:latin typeface="Fira Sans" pitchFamily="34" charset="0"/>
                <a:ea typeface="Fira Sans" pitchFamily="34" charset="-122"/>
                <a:cs typeface="Fira Sans" pitchFamily="34" charset="-120"/>
              </a:rPr>
              <a:t>Identifying categories requiring strategic discount interventions to boost performance</a:t>
            </a:r>
            <a:endParaRPr lang="en-US" sz="1250" dirty="0"/>
          </a:p>
        </p:txBody>
      </p:sp>
      <p:sp>
        <p:nvSpPr>
          <p:cNvPr id="5" name="Shape 2"/>
          <p:cNvSpPr/>
          <p:nvPr/>
        </p:nvSpPr>
        <p:spPr>
          <a:xfrm>
            <a:off x="6280190" y="2406134"/>
            <a:ext cx="7556421" cy="1214557"/>
          </a:xfrm>
          <a:prstGeom prst="roundRect">
            <a:avLst>
              <a:gd name="adj" fmla="val 9034"/>
            </a:avLst>
          </a:prstGeom>
          <a:solidFill>
            <a:srgbClr val="0F0F10"/>
          </a:solidFill>
          <a:ln w="22860">
            <a:solidFill>
              <a:srgbClr val="FF6BD8"/>
            </a:solidFill>
            <a:prstDash val="solid"/>
          </a:ln>
        </p:spPr>
      </p:sp>
      <p:sp>
        <p:nvSpPr>
          <p:cNvPr id="6" name="Shape 3"/>
          <p:cNvSpPr/>
          <p:nvPr/>
        </p:nvSpPr>
        <p:spPr>
          <a:xfrm>
            <a:off x="6257330" y="2406134"/>
            <a:ext cx="91440" cy="1214557"/>
          </a:xfrm>
          <a:prstGeom prst="roundRect">
            <a:avLst>
              <a:gd name="adj" fmla="val 26046"/>
            </a:avLst>
          </a:prstGeom>
          <a:solidFill>
            <a:srgbClr val="FF6BD8"/>
          </a:solidFill>
          <a:ln/>
        </p:spPr>
      </p:sp>
      <p:sp>
        <p:nvSpPr>
          <p:cNvPr id="7" name="Text 4"/>
          <p:cNvSpPr/>
          <p:nvPr/>
        </p:nvSpPr>
        <p:spPr>
          <a:xfrm>
            <a:off x="6530340" y="2587704"/>
            <a:ext cx="3332440" cy="248007"/>
          </a:xfrm>
          <a:prstGeom prst="rect">
            <a:avLst/>
          </a:prstGeom>
          <a:noFill/>
          <a:ln/>
        </p:spPr>
        <p:txBody>
          <a:bodyPr wrap="none" lIns="0" tIns="0" rIns="0" bIns="0" rtlCol="0" anchor="t"/>
          <a:lstStyle/>
          <a:p>
            <a:pPr>
              <a:lnSpc>
                <a:spcPts val="1950"/>
              </a:lnSpc>
            </a:pPr>
            <a:r>
              <a:rPr lang="en-US" sz="1550" dirty="0" smtClean="0">
                <a:solidFill>
                  <a:schemeClr val="bg1"/>
                </a:solidFill>
                <a:latin typeface="Arial" pitchFamily="34" charset="0"/>
                <a:cs typeface="Arial" pitchFamily="34" charset="0"/>
              </a:rPr>
              <a:t>Discount Usage by Category</a:t>
            </a:r>
            <a:endParaRPr lang="en-US" sz="1550" dirty="0">
              <a:solidFill>
                <a:schemeClr val="bg1"/>
              </a:solidFill>
              <a:latin typeface="Arial" pitchFamily="34" charset="0"/>
              <a:cs typeface="Arial" pitchFamily="34" charset="0"/>
            </a:endParaRPr>
          </a:p>
        </p:txBody>
      </p:sp>
      <p:sp>
        <p:nvSpPr>
          <p:cNvPr id="8" name="Text 5"/>
          <p:cNvSpPr/>
          <p:nvPr/>
        </p:nvSpPr>
        <p:spPr>
          <a:xfrm>
            <a:off x="6530340" y="2930962"/>
            <a:ext cx="7124700" cy="508159"/>
          </a:xfrm>
          <a:prstGeom prst="rect">
            <a:avLst/>
          </a:prstGeom>
          <a:noFill/>
          <a:ln/>
        </p:spPr>
        <p:txBody>
          <a:bodyPr wrap="square" lIns="0" tIns="0" rIns="0" bIns="0" rtlCol="0" anchor="t"/>
          <a:lstStyle/>
          <a:p>
            <a:pPr marL="0" indent="0" algn="l">
              <a:lnSpc>
                <a:spcPts val="2000"/>
              </a:lnSpc>
              <a:buNone/>
            </a:pPr>
            <a:r>
              <a:rPr lang="en-US" sz="1250" dirty="0">
                <a:solidFill>
                  <a:srgbClr val="E0D6DE"/>
                </a:solidFill>
                <a:latin typeface="Fira Sans" pitchFamily="34" charset="0"/>
                <a:ea typeface="Fira Sans" pitchFamily="34" charset="-122"/>
                <a:cs typeface="Fira Sans" pitchFamily="34" charset="-120"/>
              </a:rPr>
              <a:t>Analysed discount application rates across all product categories to identify current promotional effectiveness</a:t>
            </a:r>
            <a:endParaRPr lang="en-US" sz="1250" dirty="0"/>
          </a:p>
        </p:txBody>
      </p:sp>
      <p:sp>
        <p:nvSpPr>
          <p:cNvPr id="9" name="Shape 6"/>
          <p:cNvSpPr/>
          <p:nvPr/>
        </p:nvSpPr>
        <p:spPr>
          <a:xfrm>
            <a:off x="6280190" y="3779401"/>
            <a:ext cx="7556421" cy="960477"/>
          </a:xfrm>
          <a:prstGeom prst="roundRect">
            <a:avLst>
              <a:gd name="adj" fmla="val 11424"/>
            </a:avLst>
          </a:prstGeom>
          <a:solidFill>
            <a:srgbClr val="0F0F10"/>
          </a:solidFill>
          <a:ln w="22860">
            <a:solidFill>
              <a:srgbClr val="FF6BD8"/>
            </a:solidFill>
            <a:prstDash val="solid"/>
          </a:ln>
        </p:spPr>
      </p:sp>
      <p:sp>
        <p:nvSpPr>
          <p:cNvPr id="10" name="Shape 7"/>
          <p:cNvSpPr/>
          <p:nvPr/>
        </p:nvSpPr>
        <p:spPr>
          <a:xfrm>
            <a:off x="6257330" y="3779401"/>
            <a:ext cx="91440" cy="960477"/>
          </a:xfrm>
          <a:prstGeom prst="roundRect">
            <a:avLst>
              <a:gd name="adj" fmla="val 26046"/>
            </a:avLst>
          </a:prstGeom>
          <a:solidFill>
            <a:srgbClr val="FF6BD8"/>
          </a:solidFill>
          <a:ln/>
        </p:spPr>
      </p:sp>
      <p:sp>
        <p:nvSpPr>
          <p:cNvPr id="11" name="Text 8"/>
          <p:cNvSpPr/>
          <p:nvPr/>
        </p:nvSpPr>
        <p:spPr>
          <a:xfrm>
            <a:off x="6530340" y="3960971"/>
            <a:ext cx="3332440" cy="248007"/>
          </a:xfrm>
          <a:prstGeom prst="rect">
            <a:avLst/>
          </a:prstGeom>
          <a:noFill/>
          <a:ln/>
        </p:spPr>
        <p:txBody>
          <a:bodyPr wrap="none" lIns="0" tIns="0" rIns="0" bIns="0" rtlCol="0" anchor="t"/>
          <a:lstStyle/>
          <a:p>
            <a:pPr>
              <a:lnSpc>
                <a:spcPts val="1950"/>
              </a:lnSpc>
            </a:pPr>
            <a:r>
              <a:rPr lang="en-US" sz="1550" dirty="0" smtClean="0">
                <a:solidFill>
                  <a:schemeClr val="bg1"/>
                </a:solidFill>
                <a:latin typeface="Arial" pitchFamily="34" charset="0"/>
                <a:cs typeface="Arial" pitchFamily="34" charset="0"/>
              </a:rPr>
              <a:t>Category-Wise Performance</a:t>
            </a:r>
            <a:endParaRPr lang="en-US" sz="1550" dirty="0">
              <a:solidFill>
                <a:schemeClr val="bg1"/>
              </a:solidFill>
              <a:latin typeface="Arial" pitchFamily="34" charset="0"/>
              <a:cs typeface="Arial" pitchFamily="34" charset="0"/>
            </a:endParaRPr>
          </a:p>
        </p:txBody>
      </p:sp>
      <p:sp>
        <p:nvSpPr>
          <p:cNvPr id="12" name="Text 9"/>
          <p:cNvSpPr/>
          <p:nvPr/>
        </p:nvSpPr>
        <p:spPr>
          <a:xfrm>
            <a:off x="6530340" y="4304228"/>
            <a:ext cx="7124700" cy="254079"/>
          </a:xfrm>
          <a:prstGeom prst="rect">
            <a:avLst/>
          </a:prstGeom>
          <a:noFill/>
          <a:ln/>
        </p:spPr>
        <p:txBody>
          <a:bodyPr wrap="none" lIns="0" tIns="0" rIns="0" bIns="0" rtlCol="0" anchor="t"/>
          <a:lstStyle/>
          <a:p>
            <a:pPr marL="0" indent="0" algn="l">
              <a:lnSpc>
                <a:spcPts val="2000"/>
              </a:lnSpc>
              <a:buNone/>
            </a:pPr>
            <a:r>
              <a:rPr lang="en-US" sz="1250" dirty="0">
                <a:solidFill>
                  <a:srgbClr val="E0D6DE"/>
                </a:solidFill>
                <a:latin typeface="Fira Sans" pitchFamily="34" charset="0"/>
                <a:ea typeface="Fira Sans" pitchFamily="34" charset="-122"/>
                <a:cs typeface="Fira Sans" pitchFamily="34" charset="-120"/>
              </a:rPr>
              <a:t>Evaluated total orders, average purchase value, and past purchase frequency for each category</a:t>
            </a:r>
            <a:endParaRPr lang="en-US" sz="1250" dirty="0"/>
          </a:p>
        </p:txBody>
      </p:sp>
      <p:sp>
        <p:nvSpPr>
          <p:cNvPr id="13" name="Shape 10"/>
          <p:cNvSpPr/>
          <p:nvPr/>
        </p:nvSpPr>
        <p:spPr>
          <a:xfrm>
            <a:off x="6280190" y="4898588"/>
            <a:ext cx="7556421" cy="1214557"/>
          </a:xfrm>
          <a:prstGeom prst="roundRect">
            <a:avLst>
              <a:gd name="adj" fmla="val 9034"/>
            </a:avLst>
          </a:prstGeom>
          <a:solidFill>
            <a:srgbClr val="0F0F10"/>
          </a:solidFill>
          <a:ln w="22860">
            <a:solidFill>
              <a:srgbClr val="FF6BD8"/>
            </a:solidFill>
            <a:prstDash val="solid"/>
          </a:ln>
        </p:spPr>
      </p:sp>
      <p:sp>
        <p:nvSpPr>
          <p:cNvPr id="14" name="Shape 11"/>
          <p:cNvSpPr/>
          <p:nvPr/>
        </p:nvSpPr>
        <p:spPr>
          <a:xfrm>
            <a:off x="6257330" y="4898588"/>
            <a:ext cx="91440" cy="1214557"/>
          </a:xfrm>
          <a:prstGeom prst="roundRect">
            <a:avLst>
              <a:gd name="adj" fmla="val 26046"/>
            </a:avLst>
          </a:prstGeom>
          <a:solidFill>
            <a:srgbClr val="FF6BD8"/>
          </a:solidFill>
          <a:ln/>
        </p:spPr>
      </p:sp>
      <p:sp>
        <p:nvSpPr>
          <p:cNvPr id="15" name="Text 12"/>
          <p:cNvSpPr/>
          <p:nvPr/>
        </p:nvSpPr>
        <p:spPr>
          <a:xfrm>
            <a:off x="6530340" y="5080159"/>
            <a:ext cx="2975491" cy="248007"/>
          </a:xfrm>
          <a:prstGeom prst="rect">
            <a:avLst/>
          </a:prstGeom>
          <a:noFill/>
          <a:ln/>
        </p:spPr>
        <p:txBody>
          <a:bodyPr wrap="none" lIns="0" tIns="0" rIns="0" bIns="0" rtlCol="0" anchor="t"/>
          <a:lstStyle/>
          <a:p>
            <a:pPr>
              <a:lnSpc>
                <a:spcPts val="1950"/>
              </a:lnSpc>
            </a:pPr>
            <a:r>
              <a:rPr lang="en-US" sz="1550" dirty="0" smtClean="0">
                <a:solidFill>
                  <a:schemeClr val="bg1"/>
                </a:solidFill>
                <a:latin typeface="Arial" pitchFamily="34" charset="0"/>
                <a:cs typeface="Arial" pitchFamily="34" charset="0"/>
              </a:rPr>
              <a:t>Frequency of Discount </a:t>
            </a:r>
            <a:r>
              <a:rPr lang="en-US" sz="1550" dirty="0" err="1" smtClean="0">
                <a:solidFill>
                  <a:schemeClr val="bg1"/>
                </a:solidFill>
                <a:latin typeface="Arial" pitchFamily="34" charset="0"/>
                <a:cs typeface="Arial" pitchFamily="34" charset="0"/>
              </a:rPr>
              <a:t>vs</a:t>
            </a:r>
            <a:r>
              <a:rPr lang="en-US" sz="1550" dirty="0" smtClean="0">
                <a:solidFill>
                  <a:schemeClr val="bg1"/>
                </a:solidFill>
                <a:latin typeface="Arial" pitchFamily="34" charset="0"/>
                <a:cs typeface="Arial" pitchFamily="34" charset="0"/>
              </a:rPr>
              <a:t> Promo Usage</a:t>
            </a:r>
            <a:endParaRPr lang="en-US" sz="1550" dirty="0">
              <a:solidFill>
                <a:schemeClr val="bg1"/>
              </a:solidFill>
              <a:latin typeface="Arial" pitchFamily="34" charset="0"/>
              <a:cs typeface="Arial" pitchFamily="34" charset="0"/>
            </a:endParaRPr>
          </a:p>
        </p:txBody>
      </p:sp>
      <p:sp>
        <p:nvSpPr>
          <p:cNvPr id="16" name="Text 13"/>
          <p:cNvSpPr/>
          <p:nvPr/>
        </p:nvSpPr>
        <p:spPr>
          <a:xfrm>
            <a:off x="6530340" y="5423416"/>
            <a:ext cx="7124700" cy="508159"/>
          </a:xfrm>
          <a:prstGeom prst="rect">
            <a:avLst/>
          </a:prstGeom>
          <a:noFill/>
          <a:ln/>
        </p:spPr>
        <p:txBody>
          <a:bodyPr wrap="square" lIns="0" tIns="0" rIns="0" bIns="0" rtlCol="0" anchor="t"/>
          <a:lstStyle/>
          <a:p>
            <a:pPr marL="0" indent="0" algn="l">
              <a:lnSpc>
                <a:spcPts val="2000"/>
              </a:lnSpc>
              <a:buNone/>
            </a:pPr>
            <a:r>
              <a:rPr lang="en-US" sz="1250" dirty="0">
                <a:solidFill>
                  <a:srgbClr val="E0D6DE"/>
                </a:solidFill>
                <a:latin typeface="Fira Sans" pitchFamily="34" charset="0"/>
                <a:ea typeface="Fira Sans" pitchFamily="34" charset="-122"/>
                <a:cs typeface="Fira Sans" pitchFamily="34" charset="-120"/>
              </a:rPr>
              <a:t>Identified categories with low average purchase amounts and revenue requiring discount strategies</a:t>
            </a:r>
            <a:endParaRPr lang="en-US" sz="1250" dirty="0"/>
          </a:p>
        </p:txBody>
      </p:sp>
      <p:sp>
        <p:nvSpPr>
          <p:cNvPr id="17" name="Shape 14"/>
          <p:cNvSpPr/>
          <p:nvPr/>
        </p:nvSpPr>
        <p:spPr>
          <a:xfrm>
            <a:off x="6280190" y="6271855"/>
            <a:ext cx="7556421" cy="1214557"/>
          </a:xfrm>
          <a:prstGeom prst="roundRect">
            <a:avLst>
              <a:gd name="adj" fmla="val 9034"/>
            </a:avLst>
          </a:prstGeom>
          <a:solidFill>
            <a:srgbClr val="0F0F10"/>
          </a:solidFill>
          <a:ln w="22860">
            <a:solidFill>
              <a:srgbClr val="FF6BD8"/>
            </a:solidFill>
            <a:prstDash val="solid"/>
          </a:ln>
        </p:spPr>
      </p:sp>
      <p:sp>
        <p:nvSpPr>
          <p:cNvPr id="18" name="Shape 15"/>
          <p:cNvSpPr/>
          <p:nvPr/>
        </p:nvSpPr>
        <p:spPr>
          <a:xfrm>
            <a:off x="6257330" y="6271855"/>
            <a:ext cx="91440" cy="1214557"/>
          </a:xfrm>
          <a:prstGeom prst="roundRect">
            <a:avLst>
              <a:gd name="adj" fmla="val 26046"/>
            </a:avLst>
          </a:prstGeom>
          <a:solidFill>
            <a:srgbClr val="FF6BD8"/>
          </a:solidFill>
          <a:ln/>
        </p:spPr>
      </p:sp>
      <p:sp>
        <p:nvSpPr>
          <p:cNvPr id="19" name="Text 16"/>
          <p:cNvSpPr/>
          <p:nvPr/>
        </p:nvSpPr>
        <p:spPr>
          <a:xfrm>
            <a:off x="6530340" y="6453426"/>
            <a:ext cx="4219176" cy="248007"/>
          </a:xfrm>
          <a:prstGeom prst="rect">
            <a:avLst/>
          </a:prstGeom>
          <a:noFill/>
          <a:ln/>
        </p:spPr>
        <p:txBody>
          <a:bodyPr wrap="none" lIns="0" tIns="0" rIns="0" bIns="0" rtlCol="0" anchor="t"/>
          <a:lstStyle/>
          <a:p>
            <a:pPr>
              <a:lnSpc>
                <a:spcPts val="1950"/>
              </a:lnSpc>
            </a:pPr>
            <a:r>
              <a:rPr lang="en-US" sz="1550" dirty="0" smtClean="0">
                <a:solidFill>
                  <a:schemeClr val="bg1"/>
                </a:solidFill>
                <a:latin typeface="Arial" pitchFamily="34" charset="0"/>
                <a:cs typeface="Arial" pitchFamily="34" charset="0"/>
              </a:rPr>
              <a:t>Most Profitable </a:t>
            </a:r>
            <a:r>
              <a:rPr lang="en-US" sz="1550" dirty="0" err="1" smtClean="0">
                <a:solidFill>
                  <a:schemeClr val="bg1"/>
                </a:solidFill>
                <a:latin typeface="Arial" pitchFamily="34" charset="0"/>
                <a:cs typeface="Arial" pitchFamily="34" charset="0"/>
              </a:rPr>
              <a:t>vs</a:t>
            </a:r>
            <a:r>
              <a:rPr lang="en-US" sz="1550" dirty="0" smtClean="0">
                <a:solidFill>
                  <a:schemeClr val="bg1"/>
                </a:solidFill>
                <a:latin typeface="Arial" pitchFamily="34" charset="0"/>
                <a:cs typeface="Arial" pitchFamily="34" charset="0"/>
              </a:rPr>
              <a:t> Least Profitable Categories</a:t>
            </a:r>
            <a:endParaRPr lang="en-US" sz="1550" dirty="0">
              <a:solidFill>
                <a:schemeClr val="bg1"/>
              </a:solidFill>
              <a:latin typeface="Arial" pitchFamily="34" charset="0"/>
              <a:cs typeface="Arial" pitchFamily="34" charset="0"/>
            </a:endParaRPr>
          </a:p>
        </p:txBody>
      </p:sp>
      <p:sp>
        <p:nvSpPr>
          <p:cNvPr id="20" name="Text 17"/>
          <p:cNvSpPr/>
          <p:nvPr/>
        </p:nvSpPr>
        <p:spPr>
          <a:xfrm>
            <a:off x="6530340" y="6796683"/>
            <a:ext cx="7124700" cy="508159"/>
          </a:xfrm>
          <a:prstGeom prst="rect">
            <a:avLst/>
          </a:prstGeom>
          <a:noFill/>
          <a:ln/>
        </p:spPr>
        <p:txBody>
          <a:bodyPr wrap="square" lIns="0" tIns="0" rIns="0" bIns="0" rtlCol="0" anchor="t"/>
          <a:lstStyle/>
          <a:p>
            <a:pPr marL="0" indent="0" algn="l">
              <a:lnSpc>
                <a:spcPts val="2000"/>
              </a:lnSpc>
              <a:buNone/>
            </a:pPr>
            <a:r>
              <a:rPr lang="en-US" sz="1250" dirty="0">
                <a:solidFill>
                  <a:srgbClr val="E0D6DE"/>
                </a:solidFill>
                <a:latin typeface="Fira Sans" pitchFamily="34" charset="0"/>
                <a:ea typeface="Fira Sans" pitchFamily="34" charset="-122"/>
                <a:cs typeface="Fira Sans" pitchFamily="34" charset="-120"/>
              </a:rPr>
              <a:t>Categories with minimal discount usage but strong potential show opportunity for targeted promotions</a:t>
            </a:r>
            <a:endParaRPr lang="en-US" sz="1250" dirty="0"/>
          </a:p>
        </p:txBody>
      </p:sp>
      <p:pic>
        <p:nvPicPr>
          <p:cNvPr id="21" name="Picture 20" descr="black.png"/>
          <p:cNvPicPr>
            <a:picLocks noChangeAspect="1"/>
          </p:cNvPicPr>
          <p:nvPr/>
        </p:nvPicPr>
        <p:blipFill>
          <a:blip r:embed="rId4"/>
          <a:stretch>
            <a:fillRect/>
          </a:stretch>
        </p:blipFill>
        <p:spPr>
          <a:xfrm>
            <a:off x="10749516" y="7708605"/>
            <a:ext cx="3880884" cy="408686"/>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descr="black.png"/>
          <p:cNvPicPr>
            <a:picLocks noChangeAspect="1"/>
          </p:cNvPicPr>
          <p:nvPr/>
        </p:nvPicPr>
        <p:blipFill>
          <a:blip r:embed="rId3"/>
          <a:stretch>
            <a:fillRect/>
          </a:stretch>
        </p:blipFill>
        <p:spPr>
          <a:xfrm>
            <a:off x="9859866" y="7172330"/>
            <a:ext cx="4770534" cy="944962"/>
          </a:xfrm>
          <a:prstGeom prst="rect">
            <a:avLst/>
          </a:prstGeom>
        </p:spPr>
      </p:pic>
      <p:sp>
        <p:nvSpPr>
          <p:cNvPr id="34" name="Rectangle 33"/>
          <p:cNvSpPr/>
          <p:nvPr/>
        </p:nvSpPr>
        <p:spPr>
          <a:xfrm>
            <a:off x="736542" y="340258"/>
            <a:ext cx="5623655" cy="584775"/>
          </a:xfrm>
          <a:prstGeom prst="rect">
            <a:avLst/>
          </a:prstGeom>
        </p:spPr>
        <p:txBody>
          <a:bodyPr wrap="none">
            <a:spAutoFit/>
          </a:bodyPr>
          <a:lstStyle/>
          <a:p>
            <a:r>
              <a:rPr lang="en-US" sz="3200" dirty="0" smtClean="0">
                <a:solidFill>
                  <a:srgbClr val="FF0000"/>
                </a:solidFill>
                <a:latin typeface="Britannic Bold" pitchFamily="34" charset="0"/>
              </a:rPr>
              <a:t>1.Discount Usage by Category</a:t>
            </a:r>
            <a:endParaRPr lang="en-US" sz="3200" dirty="0">
              <a:solidFill>
                <a:srgbClr val="FF0000"/>
              </a:solidFill>
              <a:latin typeface="Britannic Bold" pitchFamily="34" charset="0"/>
            </a:endParaRPr>
          </a:p>
        </p:txBody>
      </p:sp>
      <p:sp>
        <p:nvSpPr>
          <p:cNvPr id="35" name="Rectangle 34"/>
          <p:cNvSpPr/>
          <p:nvPr/>
        </p:nvSpPr>
        <p:spPr>
          <a:xfrm>
            <a:off x="1166096" y="1256897"/>
            <a:ext cx="13166592" cy="707886"/>
          </a:xfrm>
          <a:prstGeom prst="rect">
            <a:avLst/>
          </a:prstGeom>
        </p:spPr>
        <p:txBody>
          <a:bodyPr wrap="square">
            <a:spAutoFit/>
          </a:bodyPr>
          <a:lstStyle/>
          <a:p>
            <a:pPr algn="just"/>
            <a:r>
              <a:rPr lang="en-US" sz="2000" dirty="0" smtClean="0">
                <a:solidFill>
                  <a:schemeClr val="bg1"/>
                </a:solidFill>
                <a:latin typeface="Arial" pitchFamily="34" charset="0"/>
                <a:cs typeface="Arial" pitchFamily="34" charset="0"/>
              </a:rPr>
              <a:t>This query identifies how frequently discounts are applied across product categories. It helps highlight categories where customers consistently depend on discounts, indicating strong price sensitivity.</a:t>
            </a:r>
            <a:endParaRPr lang="en-US" sz="2000" dirty="0">
              <a:solidFill>
                <a:schemeClr val="bg1"/>
              </a:solidFill>
              <a:latin typeface="Arial" pitchFamily="34" charset="0"/>
              <a:cs typeface="Arial" pitchFamily="34" charset="0"/>
            </a:endParaRPr>
          </a:p>
        </p:txBody>
      </p:sp>
      <p:pic>
        <p:nvPicPr>
          <p:cNvPr id="5" name="Picture 4" descr="1.png"/>
          <p:cNvPicPr>
            <a:picLocks noChangeAspect="1"/>
          </p:cNvPicPr>
          <p:nvPr/>
        </p:nvPicPr>
        <p:blipFill>
          <a:blip r:embed="rId4"/>
          <a:stretch>
            <a:fillRect/>
          </a:stretch>
        </p:blipFill>
        <p:spPr>
          <a:xfrm>
            <a:off x="9567838" y="2472832"/>
            <a:ext cx="3935509" cy="5201615"/>
          </a:xfrm>
          <a:prstGeom prst="rect">
            <a:avLst/>
          </a:prstGeom>
        </p:spPr>
      </p:pic>
      <p:pic>
        <p:nvPicPr>
          <p:cNvPr id="6" name="Picture 5" descr="P1.png"/>
          <p:cNvPicPr>
            <a:picLocks noChangeAspect="1"/>
          </p:cNvPicPr>
          <p:nvPr/>
        </p:nvPicPr>
        <p:blipFill>
          <a:blip r:embed="rId5"/>
          <a:stretch>
            <a:fillRect/>
          </a:stretch>
        </p:blipFill>
        <p:spPr>
          <a:xfrm>
            <a:off x="985342" y="4221126"/>
            <a:ext cx="5527669" cy="1370496"/>
          </a:xfrm>
          <a:prstGeom prst="rect">
            <a:avLst/>
          </a:prstGeom>
        </p:spPr>
      </p:pic>
      <p:pic>
        <p:nvPicPr>
          <p:cNvPr id="8" name="Picture 7" descr="pngegg (66).png"/>
          <p:cNvPicPr>
            <a:picLocks noChangeAspect="1"/>
          </p:cNvPicPr>
          <p:nvPr/>
        </p:nvPicPr>
        <p:blipFill>
          <a:blip r:embed="rId6"/>
          <a:stretch>
            <a:fillRect/>
          </a:stretch>
        </p:blipFill>
        <p:spPr>
          <a:xfrm rot="1108860">
            <a:off x="7124975" y="4341803"/>
            <a:ext cx="1337917" cy="1456179"/>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descr="black.png"/>
          <p:cNvPicPr>
            <a:picLocks noChangeAspect="1"/>
          </p:cNvPicPr>
          <p:nvPr/>
        </p:nvPicPr>
        <p:blipFill>
          <a:blip r:embed="rId3"/>
          <a:stretch>
            <a:fillRect/>
          </a:stretch>
        </p:blipFill>
        <p:spPr>
          <a:xfrm>
            <a:off x="9859866" y="7172330"/>
            <a:ext cx="4770534" cy="944962"/>
          </a:xfrm>
          <a:prstGeom prst="rect">
            <a:avLst/>
          </a:prstGeom>
        </p:spPr>
      </p:pic>
      <p:sp>
        <p:nvSpPr>
          <p:cNvPr id="34" name="Rectangle 33"/>
          <p:cNvSpPr/>
          <p:nvPr/>
        </p:nvSpPr>
        <p:spPr>
          <a:xfrm>
            <a:off x="736542" y="340258"/>
            <a:ext cx="8635697" cy="584775"/>
          </a:xfrm>
          <a:prstGeom prst="rect">
            <a:avLst/>
          </a:prstGeom>
        </p:spPr>
        <p:txBody>
          <a:bodyPr wrap="none">
            <a:spAutoFit/>
          </a:bodyPr>
          <a:lstStyle/>
          <a:p>
            <a:r>
              <a:rPr lang="en-US" sz="3200" dirty="0" smtClean="0">
                <a:solidFill>
                  <a:srgbClr val="FF0000"/>
                </a:solidFill>
                <a:latin typeface="Britannic Bold" pitchFamily="34" charset="0"/>
              </a:rPr>
              <a:t>2.Category-Wise Performance (Sales Strength)</a:t>
            </a:r>
            <a:endParaRPr lang="en-US" sz="3200" dirty="0">
              <a:solidFill>
                <a:srgbClr val="FF0000"/>
              </a:solidFill>
              <a:latin typeface="Britannic Bold" pitchFamily="34" charset="0"/>
            </a:endParaRPr>
          </a:p>
        </p:txBody>
      </p:sp>
      <p:sp>
        <p:nvSpPr>
          <p:cNvPr id="35" name="Rectangle 34"/>
          <p:cNvSpPr/>
          <p:nvPr/>
        </p:nvSpPr>
        <p:spPr>
          <a:xfrm>
            <a:off x="1166096" y="1256897"/>
            <a:ext cx="13166592" cy="707886"/>
          </a:xfrm>
          <a:prstGeom prst="rect">
            <a:avLst/>
          </a:prstGeom>
        </p:spPr>
        <p:txBody>
          <a:bodyPr wrap="square">
            <a:spAutoFit/>
          </a:bodyPr>
          <a:lstStyle/>
          <a:p>
            <a:pPr algn="just"/>
            <a:r>
              <a:rPr lang="en-US" sz="2000" dirty="0" smtClean="0">
                <a:solidFill>
                  <a:schemeClr val="bg1"/>
                </a:solidFill>
                <a:latin typeface="Arial" pitchFamily="34" charset="0"/>
                <a:cs typeface="Arial" pitchFamily="34" charset="0"/>
              </a:rPr>
              <a:t>This query compares total orders, average purchase amount, and past purchase counts across categories, helping reveal low-performing categories that may require discount strategies to boost sales.</a:t>
            </a:r>
            <a:endParaRPr lang="en-US" sz="2000" dirty="0">
              <a:solidFill>
                <a:schemeClr val="bg1"/>
              </a:solidFill>
              <a:latin typeface="Arial" pitchFamily="34" charset="0"/>
              <a:cs typeface="Arial" pitchFamily="34" charset="0"/>
            </a:endParaRPr>
          </a:p>
        </p:txBody>
      </p:sp>
      <p:pic>
        <p:nvPicPr>
          <p:cNvPr id="5" name="Picture 4" descr="2.png"/>
          <p:cNvPicPr>
            <a:picLocks noChangeAspect="1"/>
          </p:cNvPicPr>
          <p:nvPr/>
        </p:nvPicPr>
        <p:blipFill>
          <a:blip r:embed="rId4"/>
          <a:stretch>
            <a:fillRect/>
          </a:stretch>
        </p:blipFill>
        <p:spPr>
          <a:xfrm>
            <a:off x="8545144" y="3393192"/>
            <a:ext cx="5578324" cy="3215613"/>
          </a:xfrm>
          <a:prstGeom prst="rect">
            <a:avLst/>
          </a:prstGeom>
        </p:spPr>
      </p:pic>
      <p:pic>
        <p:nvPicPr>
          <p:cNvPr id="6" name="Picture 5" descr="P2.png"/>
          <p:cNvPicPr>
            <a:picLocks noChangeAspect="1"/>
          </p:cNvPicPr>
          <p:nvPr/>
        </p:nvPicPr>
        <p:blipFill>
          <a:blip r:embed="rId5"/>
          <a:stretch>
            <a:fillRect/>
          </a:stretch>
        </p:blipFill>
        <p:spPr>
          <a:xfrm>
            <a:off x="1166096" y="4214791"/>
            <a:ext cx="4926360" cy="1251749"/>
          </a:xfrm>
          <a:prstGeom prst="rect">
            <a:avLst/>
          </a:prstGeom>
        </p:spPr>
      </p:pic>
      <p:pic>
        <p:nvPicPr>
          <p:cNvPr id="7" name="Picture 6" descr="pngegg (66).png"/>
          <p:cNvPicPr>
            <a:picLocks noChangeAspect="1"/>
          </p:cNvPicPr>
          <p:nvPr/>
        </p:nvPicPr>
        <p:blipFill>
          <a:blip r:embed="rId6"/>
          <a:stretch>
            <a:fillRect/>
          </a:stretch>
        </p:blipFill>
        <p:spPr>
          <a:xfrm rot="1108860">
            <a:off x="6529551" y="4341803"/>
            <a:ext cx="1337917" cy="1456179"/>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descr="black.png"/>
          <p:cNvPicPr>
            <a:picLocks noChangeAspect="1"/>
          </p:cNvPicPr>
          <p:nvPr/>
        </p:nvPicPr>
        <p:blipFill>
          <a:blip r:embed="rId3"/>
          <a:stretch>
            <a:fillRect/>
          </a:stretch>
        </p:blipFill>
        <p:spPr>
          <a:xfrm>
            <a:off x="9859866" y="7172330"/>
            <a:ext cx="4770534" cy="944962"/>
          </a:xfrm>
          <a:prstGeom prst="rect">
            <a:avLst/>
          </a:prstGeom>
        </p:spPr>
      </p:pic>
      <p:sp>
        <p:nvSpPr>
          <p:cNvPr id="34" name="Rectangle 33"/>
          <p:cNvSpPr/>
          <p:nvPr/>
        </p:nvSpPr>
        <p:spPr>
          <a:xfrm>
            <a:off x="736542" y="340258"/>
            <a:ext cx="7656263" cy="584775"/>
          </a:xfrm>
          <a:prstGeom prst="rect">
            <a:avLst/>
          </a:prstGeom>
        </p:spPr>
        <p:txBody>
          <a:bodyPr wrap="none">
            <a:spAutoFit/>
          </a:bodyPr>
          <a:lstStyle/>
          <a:p>
            <a:r>
              <a:rPr lang="en-US" sz="3200" dirty="0" smtClean="0">
                <a:solidFill>
                  <a:srgbClr val="FF0000"/>
                </a:solidFill>
                <a:latin typeface="Britannic Bold" pitchFamily="34" charset="0"/>
              </a:rPr>
              <a:t>3.Frequency of Discount </a:t>
            </a:r>
            <a:r>
              <a:rPr lang="en-US" sz="3200" dirty="0" err="1" smtClean="0">
                <a:solidFill>
                  <a:srgbClr val="FF0000"/>
                </a:solidFill>
                <a:latin typeface="Britannic Bold" pitchFamily="34" charset="0"/>
              </a:rPr>
              <a:t>vs</a:t>
            </a:r>
            <a:r>
              <a:rPr lang="en-US" sz="3200" dirty="0" smtClean="0">
                <a:solidFill>
                  <a:srgbClr val="FF0000"/>
                </a:solidFill>
                <a:latin typeface="Britannic Bold" pitchFamily="34" charset="0"/>
              </a:rPr>
              <a:t> Promo Usage</a:t>
            </a:r>
            <a:endParaRPr lang="en-US" sz="3200" dirty="0">
              <a:solidFill>
                <a:srgbClr val="FF0000"/>
              </a:solidFill>
              <a:latin typeface="Britannic Bold" pitchFamily="34" charset="0"/>
            </a:endParaRPr>
          </a:p>
        </p:txBody>
      </p:sp>
      <p:sp>
        <p:nvSpPr>
          <p:cNvPr id="35" name="Rectangle 34"/>
          <p:cNvSpPr/>
          <p:nvPr/>
        </p:nvSpPr>
        <p:spPr>
          <a:xfrm>
            <a:off x="1166096" y="1256897"/>
            <a:ext cx="13166592" cy="707886"/>
          </a:xfrm>
          <a:prstGeom prst="rect">
            <a:avLst/>
          </a:prstGeom>
        </p:spPr>
        <p:txBody>
          <a:bodyPr wrap="square">
            <a:spAutoFit/>
          </a:bodyPr>
          <a:lstStyle/>
          <a:p>
            <a:pPr algn="just"/>
            <a:r>
              <a:rPr lang="en-US" sz="2000" dirty="0" smtClean="0">
                <a:solidFill>
                  <a:schemeClr val="bg1"/>
                </a:solidFill>
                <a:latin typeface="Arial" pitchFamily="34" charset="0"/>
                <a:cs typeface="Arial" pitchFamily="34" charset="0"/>
              </a:rPr>
              <a:t>This query measures how often customers use discounts versus promo codes within each category. It helps determine which categories respond more to promotional offers and which type of offer is more effective.</a:t>
            </a:r>
          </a:p>
        </p:txBody>
      </p:sp>
      <p:pic>
        <p:nvPicPr>
          <p:cNvPr id="5" name="Picture 4" descr="3.png"/>
          <p:cNvPicPr>
            <a:picLocks noChangeAspect="1"/>
          </p:cNvPicPr>
          <p:nvPr/>
        </p:nvPicPr>
        <p:blipFill>
          <a:blip r:embed="rId4"/>
          <a:stretch>
            <a:fillRect/>
          </a:stretch>
        </p:blipFill>
        <p:spPr>
          <a:xfrm>
            <a:off x="9180550" y="2978775"/>
            <a:ext cx="4682786" cy="4655402"/>
          </a:xfrm>
          <a:prstGeom prst="rect">
            <a:avLst/>
          </a:prstGeom>
        </p:spPr>
      </p:pic>
      <p:pic>
        <p:nvPicPr>
          <p:cNvPr id="6" name="Picture 5" descr="P3.png"/>
          <p:cNvPicPr>
            <a:picLocks noChangeAspect="1"/>
          </p:cNvPicPr>
          <p:nvPr/>
        </p:nvPicPr>
        <p:blipFill>
          <a:blip r:embed="rId5"/>
          <a:stretch>
            <a:fillRect/>
          </a:stretch>
        </p:blipFill>
        <p:spPr>
          <a:xfrm>
            <a:off x="1166096" y="4072414"/>
            <a:ext cx="5160628" cy="1873705"/>
          </a:xfrm>
          <a:prstGeom prst="rect">
            <a:avLst/>
          </a:prstGeom>
        </p:spPr>
      </p:pic>
      <p:pic>
        <p:nvPicPr>
          <p:cNvPr id="7" name="Picture 6" descr="pngegg (66).png"/>
          <p:cNvPicPr>
            <a:picLocks noChangeAspect="1"/>
          </p:cNvPicPr>
          <p:nvPr/>
        </p:nvPicPr>
        <p:blipFill>
          <a:blip r:embed="rId6"/>
          <a:stretch>
            <a:fillRect/>
          </a:stretch>
        </p:blipFill>
        <p:spPr>
          <a:xfrm rot="1108860">
            <a:off x="6858590" y="4480026"/>
            <a:ext cx="1337917" cy="1456179"/>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descr="black.png"/>
          <p:cNvPicPr>
            <a:picLocks noChangeAspect="1"/>
          </p:cNvPicPr>
          <p:nvPr/>
        </p:nvPicPr>
        <p:blipFill>
          <a:blip r:embed="rId3"/>
          <a:stretch>
            <a:fillRect/>
          </a:stretch>
        </p:blipFill>
        <p:spPr>
          <a:xfrm>
            <a:off x="9859866" y="7172330"/>
            <a:ext cx="4770534" cy="944962"/>
          </a:xfrm>
          <a:prstGeom prst="rect">
            <a:avLst/>
          </a:prstGeom>
        </p:spPr>
      </p:pic>
      <p:sp>
        <p:nvSpPr>
          <p:cNvPr id="34" name="Rectangle 33"/>
          <p:cNvSpPr/>
          <p:nvPr/>
        </p:nvSpPr>
        <p:spPr>
          <a:xfrm>
            <a:off x="736542" y="340258"/>
            <a:ext cx="8852103" cy="584775"/>
          </a:xfrm>
          <a:prstGeom prst="rect">
            <a:avLst/>
          </a:prstGeom>
        </p:spPr>
        <p:txBody>
          <a:bodyPr wrap="none">
            <a:spAutoFit/>
          </a:bodyPr>
          <a:lstStyle/>
          <a:p>
            <a:r>
              <a:rPr lang="en-US" sz="3200" dirty="0" smtClean="0">
                <a:solidFill>
                  <a:srgbClr val="FF0000"/>
                </a:solidFill>
                <a:latin typeface="Britannic Bold" pitchFamily="34" charset="0"/>
              </a:rPr>
              <a:t>4.Most Profitable </a:t>
            </a:r>
            <a:r>
              <a:rPr lang="en-US" sz="3200" dirty="0" err="1" smtClean="0">
                <a:solidFill>
                  <a:srgbClr val="FF0000"/>
                </a:solidFill>
                <a:latin typeface="Britannic Bold" pitchFamily="34" charset="0"/>
              </a:rPr>
              <a:t>vs</a:t>
            </a:r>
            <a:r>
              <a:rPr lang="en-US" sz="3200" dirty="0" smtClean="0">
                <a:solidFill>
                  <a:srgbClr val="FF0000"/>
                </a:solidFill>
                <a:latin typeface="Britannic Bold" pitchFamily="34" charset="0"/>
              </a:rPr>
              <a:t> Least Profitable Categories</a:t>
            </a:r>
            <a:endParaRPr lang="en-US" sz="3200" dirty="0">
              <a:solidFill>
                <a:srgbClr val="FF0000"/>
              </a:solidFill>
              <a:latin typeface="Britannic Bold" pitchFamily="34" charset="0"/>
            </a:endParaRPr>
          </a:p>
        </p:txBody>
      </p:sp>
      <p:sp>
        <p:nvSpPr>
          <p:cNvPr id="35" name="Rectangle 34"/>
          <p:cNvSpPr/>
          <p:nvPr/>
        </p:nvSpPr>
        <p:spPr>
          <a:xfrm>
            <a:off x="1166096" y="1256897"/>
            <a:ext cx="13166592" cy="707886"/>
          </a:xfrm>
          <a:prstGeom prst="rect">
            <a:avLst/>
          </a:prstGeom>
        </p:spPr>
        <p:txBody>
          <a:bodyPr wrap="square">
            <a:spAutoFit/>
          </a:bodyPr>
          <a:lstStyle/>
          <a:p>
            <a:pPr algn="just"/>
            <a:r>
              <a:rPr lang="en-US" sz="2000" dirty="0" smtClean="0">
                <a:solidFill>
                  <a:schemeClr val="bg1"/>
                </a:solidFill>
                <a:latin typeface="Arial" pitchFamily="34" charset="0"/>
                <a:cs typeface="Arial" pitchFamily="34" charset="0"/>
              </a:rPr>
              <a:t>This query ranks categories based on total revenue and average purchase value. It helps identify top-performing segments that don't need discounts and weak-performing segments that may require targeted promotional support.</a:t>
            </a:r>
          </a:p>
        </p:txBody>
      </p:sp>
      <p:pic>
        <p:nvPicPr>
          <p:cNvPr id="5" name="Picture 4" descr="4.png"/>
          <p:cNvPicPr>
            <a:picLocks noChangeAspect="1"/>
          </p:cNvPicPr>
          <p:nvPr/>
        </p:nvPicPr>
        <p:blipFill>
          <a:blip r:embed="rId4"/>
          <a:stretch>
            <a:fillRect/>
          </a:stretch>
        </p:blipFill>
        <p:spPr>
          <a:xfrm>
            <a:off x="9014693" y="2842149"/>
            <a:ext cx="4913258" cy="4483684"/>
          </a:xfrm>
          <a:prstGeom prst="rect">
            <a:avLst/>
          </a:prstGeom>
        </p:spPr>
      </p:pic>
      <p:pic>
        <p:nvPicPr>
          <p:cNvPr id="6" name="Picture 5" descr="P4.png"/>
          <p:cNvPicPr>
            <a:picLocks noChangeAspect="1"/>
          </p:cNvPicPr>
          <p:nvPr/>
        </p:nvPicPr>
        <p:blipFill>
          <a:blip r:embed="rId5"/>
          <a:stretch>
            <a:fillRect/>
          </a:stretch>
        </p:blipFill>
        <p:spPr>
          <a:xfrm>
            <a:off x="1323090" y="4230057"/>
            <a:ext cx="5311626" cy="1694594"/>
          </a:xfrm>
          <a:prstGeom prst="rect">
            <a:avLst/>
          </a:prstGeom>
        </p:spPr>
      </p:pic>
      <p:pic>
        <p:nvPicPr>
          <p:cNvPr id="7" name="Picture 6" descr="pngegg (66).png"/>
          <p:cNvPicPr>
            <a:picLocks noChangeAspect="1"/>
          </p:cNvPicPr>
          <p:nvPr/>
        </p:nvPicPr>
        <p:blipFill>
          <a:blip r:embed="rId6"/>
          <a:stretch>
            <a:fillRect/>
          </a:stretch>
        </p:blipFill>
        <p:spPr>
          <a:xfrm rot="1108860">
            <a:off x="7124975" y="4341803"/>
            <a:ext cx="1337917" cy="1456179"/>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87241" y="618530"/>
            <a:ext cx="8197453" cy="632579"/>
          </a:xfrm>
          <a:prstGeom prst="rect">
            <a:avLst/>
          </a:prstGeom>
          <a:noFill/>
          <a:ln/>
        </p:spPr>
        <p:txBody>
          <a:bodyPr wrap="none" lIns="0" tIns="0" rIns="0" bIns="0" rtlCol="0" anchor="t"/>
          <a:lstStyle/>
          <a:p>
            <a:pPr>
              <a:lnSpc>
                <a:spcPts val="4950"/>
              </a:lnSpc>
            </a:pPr>
            <a:r>
              <a:rPr lang="en-US" sz="3950" dirty="0" smtClean="0">
                <a:solidFill>
                  <a:schemeClr val="accent2">
                    <a:lumMod val="20000"/>
                    <a:lumOff val="80000"/>
                  </a:schemeClr>
                </a:solidFill>
                <a:latin typeface="Britannic Bold" pitchFamily="34" charset="0"/>
              </a:rPr>
              <a:t>Age, Season &amp; Location Spending Analysis</a:t>
            </a:r>
            <a:endParaRPr lang="en-US" sz="3950" dirty="0">
              <a:solidFill>
                <a:schemeClr val="accent2">
                  <a:lumMod val="20000"/>
                  <a:lumOff val="80000"/>
                </a:schemeClr>
              </a:solidFill>
              <a:latin typeface="Britannic Bold" pitchFamily="34" charset="0"/>
            </a:endParaRPr>
          </a:p>
        </p:txBody>
      </p:sp>
      <p:sp>
        <p:nvSpPr>
          <p:cNvPr id="3" name="Shape 1"/>
          <p:cNvSpPr/>
          <p:nvPr/>
        </p:nvSpPr>
        <p:spPr>
          <a:xfrm>
            <a:off x="787241" y="1782366"/>
            <a:ext cx="455414" cy="455414"/>
          </a:xfrm>
          <a:prstGeom prst="roundRect">
            <a:avLst>
              <a:gd name="adj" fmla="val 6668"/>
            </a:avLst>
          </a:prstGeom>
          <a:solidFill>
            <a:srgbClr val="2E2E2F"/>
          </a:solidFill>
          <a:ln/>
        </p:spPr>
      </p:sp>
      <p:sp>
        <p:nvSpPr>
          <p:cNvPr id="4" name="Text 2"/>
          <p:cNvSpPr/>
          <p:nvPr/>
        </p:nvSpPr>
        <p:spPr>
          <a:xfrm>
            <a:off x="1445062" y="1851898"/>
            <a:ext cx="3795117" cy="316349"/>
          </a:xfrm>
          <a:prstGeom prst="rect">
            <a:avLst/>
          </a:prstGeom>
          <a:noFill/>
          <a:ln/>
        </p:spPr>
        <p:txBody>
          <a:bodyPr wrap="none" lIns="0" tIns="0" rIns="0" bIns="0" rtlCol="0" anchor="t"/>
          <a:lstStyle/>
          <a:p>
            <a:pPr>
              <a:lnSpc>
                <a:spcPts val="2450"/>
              </a:lnSpc>
            </a:pPr>
            <a:r>
              <a:rPr lang="en-US" sz="1950" dirty="0" smtClean="0">
                <a:solidFill>
                  <a:schemeClr val="bg1"/>
                </a:solidFill>
                <a:latin typeface="Arial" pitchFamily="34" charset="0"/>
                <a:cs typeface="Arial" pitchFamily="34" charset="0"/>
              </a:rPr>
              <a:t>Card Spending Based on Age Groups</a:t>
            </a:r>
            <a:endParaRPr lang="en-US" sz="1950" dirty="0">
              <a:solidFill>
                <a:schemeClr val="bg1"/>
              </a:solidFill>
              <a:latin typeface="Arial" pitchFamily="34" charset="0"/>
              <a:cs typeface="Arial" pitchFamily="34" charset="0"/>
            </a:endParaRPr>
          </a:p>
        </p:txBody>
      </p:sp>
      <p:sp>
        <p:nvSpPr>
          <p:cNvPr id="6" name="Shape 4"/>
          <p:cNvSpPr/>
          <p:nvPr/>
        </p:nvSpPr>
        <p:spPr>
          <a:xfrm>
            <a:off x="787241" y="3423166"/>
            <a:ext cx="455414" cy="455414"/>
          </a:xfrm>
          <a:prstGeom prst="roundRect">
            <a:avLst>
              <a:gd name="adj" fmla="val 6668"/>
            </a:avLst>
          </a:prstGeom>
          <a:solidFill>
            <a:srgbClr val="2E2E2F"/>
          </a:solidFill>
          <a:ln/>
        </p:spPr>
      </p:sp>
      <p:sp>
        <p:nvSpPr>
          <p:cNvPr id="7" name="Text 5"/>
          <p:cNvSpPr/>
          <p:nvPr/>
        </p:nvSpPr>
        <p:spPr>
          <a:xfrm>
            <a:off x="1445062" y="3492698"/>
            <a:ext cx="2884289" cy="316349"/>
          </a:xfrm>
          <a:prstGeom prst="rect">
            <a:avLst/>
          </a:prstGeom>
          <a:noFill/>
          <a:ln/>
        </p:spPr>
        <p:txBody>
          <a:bodyPr wrap="none" lIns="0" tIns="0" rIns="0" bIns="0" rtlCol="0" anchor="t"/>
          <a:lstStyle/>
          <a:p>
            <a:pPr marL="0" indent="0" algn="l">
              <a:lnSpc>
                <a:spcPts val="2450"/>
              </a:lnSpc>
              <a:buNone/>
            </a:pPr>
            <a:endParaRPr lang="en-US" sz="1950" dirty="0"/>
          </a:p>
        </p:txBody>
      </p:sp>
      <p:sp>
        <p:nvSpPr>
          <p:cNvPr id="9" name="Shape 7"/>
          <p:cNvSpPr/>
          <p:nvPr/>
        </p:nvSpPr>
        <p:spPr>
          <a:xfrm>
            <a:off x="787241" y="5063966"/>
            <a:ext cx="455414" cy="455414"/>
          </a:xfrm>
          <a:prstGeom prst="roundRect">
            <a:avLst>
              <a:gd name="adj" fmla="val 6668"/>
            </a:avLst>
          </a:prstGeom>
          <a:solidFill>
            <a:srgbClr val="2E2E2F"/>
          </a:solidFill>
          <a:ln/>
        </p:spPr>
      </p:sp>
      <p:pic>
        <p:nvPicPr>
          <p:cNvPr id="12" name="Image 0" descr="preencoded.png"/>
          <p:cNvPicPr>
            <a:picLocks noChangeAspect="1"/>
          </p:cNvPicPr>
          <p:nvPr/>
        </p:nvPicPr>
        <p:blipFill>
          <a:blip r:embed="rId3"/>
          <a:stretch>
            <a:fillRect/>
          </a:stretch>
        </p:blipFill>
        <p:spPr>
          <a:xfrm>
            <a:off x="7569756" y="1782366"/>
            <a:ext cx="5652849" cy="5652849"/>
          </a:xfrm>
          <a:prstGeom prst="rect">
            <a:avLst/>
          </a:prstGeom>
        </p:spPr>
      </p:pic>
      <p:pic>
        <p:nvPicPr>
          <p:cNvPr id="13" name="Picture 12" descr="black.png"/>
          <p:cNvPicPr>
            <a:picLocks noChangeAspect="1"/>
          </p:cNvPicPr>
          <p:nvPr/>
        </p:nvPicPr>
        <p:blipFill>
          <a:blip r:embed="rId4"/>
          <a:stretch>
            <a:fillRect/>
          </a:stretch>
        </p:blipFill>
        <p:spPr>
          <a:xfrm>
            <a:off x="10749516" y="7708605"/>
            <a:ext cx="3880884" cy="408686"/>
          </a:xfrm>
          <a:prstGeom prst="rect">
            <a:avLst/>
          </a:prstGeom>
        </p:spPr>
      </p:pic>
      <p:sp>
        <p:nvSpPr>
          <p:cNvPr id="14" name="Shape 1"/>
          <p:cNvSpPr/>
          <p:nvPr/>
        </p:nvSpPr>
        <p:spPr>
          <a:xfrm>
            <a:off x="787241" y="2626679"/>
            <a:ext cx="455414" cy="455414"/>
          </a:xfrm>
          <a:prstGeom prst="roundRect">
            <a:avLst>
              <a:gd name="adj" fmla="val 6668"/>
            </a:avLst>
          </a:prstGeom>
          <a:solidFill>
            <a:srgbClr val="2E2E2F"/>
          </a:solidFill>
          <a:ln/>
        </p:spPr>
      </p:sp>
      <p:sp>
        <p:nvSpPr>
          <p:cNvPr id="15" name="Shape 1"/>
          <p:cNvSpPr/>
          <p:nvPr/>
        </p:nvSpPr>
        <p:spPr>
          <a:xfrm>
            <a:off x="787241" y="4215823"/>
            <a:ext cx="455414" cy="455414"/>
          </a:xfrm>
          <a:prstGeom prst="roundRect">
            <a:avLst>
              <a:gd name="adj" fmla="val 6668"/>
            </a:avLst>
          </a:prstGeom>
          <a:solidFill>
            <a:srgbClr val="2E2E2F"/>
          </a:solidFill>
          <a:ln/>
        </p:spPr>
      </p:sp>
      <p:sp>
        <p:nvSpPr>
          <p:cNvPr id="16" name="Rectangle 15"/>
          <p:cNvSpPr/>
          <p:nvPr/>
        </p:nvSpPr>
        <p:spPr>
          <a:xfrm>
            <a:off x="1413163" y="2680862"/>
            <a:ext cx="3116431" cy="392415"/>
          </a:xfrm>
          <a:prstGeom prst="rect">
            <a:avLst/>
          </a:prstGeom>
        </p:spPr>
        <p:txBody>
          <a:bodyPr wrap="none">
            <a:spAutoFit/>
          </a:bodyPr>
          <a:lstStyle/>
          <a:p>
            <a:r>
              <a:rPr lang="en-US" sz="1950" dirty="0" smtClean="0">
                <a:solidFill>
                  <a:schemeClr val="bg1"/>
                </a:solidFill>
                <a:latin typeface="Arial" pitchFamily="34" charset="0"/>
                <a:cs typeface="Arial" pitchFamily="34" charset="0"/>
              </a:rPr>
              <a:t>Age Group Total Spending</a:t>
            </a:r>
            <a:endParaRPr lang="en-US" sz="1950" dirty="0">
              <a:solidFill>
                <a:schemeClr val="bg1"/>
              </a:solidFill>
              <a:latin typeface="Arial" pitchFamily="34" charset="0"/>
              <a:cs typeface="Arial" pitchFamily="34" charset="0"/>
            </a:endParaRPr>
          </a:p>
        </p:txBody>
      </p:sp>
      <p:sp>
        <p:nvSpPr>
          <p:cNvPr id="17" name="Rectangle 16"/>
          <p:cNvSpPr/>
          <p:nvPr/>
        </p:nvSpPr>
        <p:spPr>
          <a:xfrm>
            <a:off x="1391897" y="3475532"/>
            <a:ext cx="3817071" cy="392415"/>
          </a:xfrm>
          <a:prstGeom prst="rect">
            <a:avLst/>
          </a:prstGeom>
        </p:spPr>
        <p:txBody>
          <a:bodyPr wrap="none">
            <a:spAutoFit/>
          </a:bodyPr>
          <a:lstStyle/>
          <a:p>
            <a:r>
              <a:rPr lang="en-US" sz="1950" dirty="0" smtClean="0">
                <a:solidFill>
                  <a:schemeClr val="bg1"/>
                </a:solidFill>
                <a:latin typeface="Arial" pitchFamily="34" charset="0"/>
                <a:cs typeface="Arial" pitchFamily="34" charset="0"/>
              </a:rPr>
              <a:t>Season-wise Spending &amp; Orders</a:t>
            </a:r>
            <a:endParaRPr lang="en-US" sz="1950" dirty="0">
              <a:solidFill>
                <a:schemeClr val="bg1"/>
              </a:solidFill>
              <a:latin typeface="Arial" pitchFamily="34" charset="0"/>
              <a:cs typeface="Arial" pitchFamily="34" charset="0"/>
            </a:endParaRPr>
          </a:p>
        </p:txBody>
      </p:sp>
      <p:sp>
        <p:nvSpPr>
          <p:cNvPr id="18" name="Rectangle 17"/>
          <p:cNvSpPr/>
          <p:nvPr/>
        </p:nvSpPr>
        <p:spPr>
          <a:xfrm>
            <a:off x="1413163" y="4268189"/>
            <a:ext cx="2789546" cy="392415"/>
          </a:xfrm>
          <a:prstGeom prst="rect">
            <a:avLst/>
          </a:prstGeom>
        </p:spPr>
        <p:txBody>
          <a:bodyPr wrap="none">
            <a:spAutoFit/>
          </a:bodyPr>
          <a:lstStyle/>
          <a:p>
            <a:r>
              <a:rPr lang="en-US" sz="1950" dirty="0" smtClean="0">
                <a:solidFill>
                  <a:schemeClr val="bg1"/>
                </a:solidFill>
                <a:latin typeface="Arial" pitchFamily="34" charset="0"/>
                <a:cs typeface="Arial" pitchFamily="34" charset="0"/>
              </a:rPr>
              <a:t>Location-wise Revenue</a:t>
            </a:r>
            <a:endParaRPr lang="en-US" sz="1950" dirty="0">
              <a:solidFill>
                <a:schemeClr val="bg1"/>
              </a:solidFill>
              <a:latin typeface="Arial" pitchFamily="34" charset="0"/>
              <a:cs typeface="Arial" pitchFamily="34" charset="0"/>
            </a:endParaRPr>
          </a:p>
        </p:txBody>
      </p:sp>
      <p:sp>
        <p:nvSpPr>
          <p:cNvPr id="19" name="Rectangle 18"/>
          <p:cNvSpPr/>
          <p:nvPr/>
        </p:nvSpPr>
        <p:spPr>
          <a:xfrm>
            <a:off x="1419636" y="5095066"/>
            <a:ext cx="3767378" cy="392415"/>
          </a:xfrm>
          <a:prstGeom prst="rect">
            <a:avLst/>
          </a:prstGeom>
        </p:spPr>
        <p:txBody>
          <a:bodyPr wrap="none">
            <a:spAutoFit/>
          </a:bodyPr>
          <a:lstStyle/>
          <a:p>
            <a:r>
              <a:rPr lang="en-US" sz="1950" dirty="0" smtClean="0">
                <a:solidFill>
                  <a:schemeClr val="bg1"/>
                </a:solidFill>
                <a:latin typeface="Arial" pitchFamily="34" charset="0"/>
                <a:cs typeface="Arial" pitchFamily="34" charset="0"/>
              </a:rPr>
              <a:t>Age × Season Spending Pattern</a:t>
            </a:r>
            <a:endParaRPr lang="en-US" sz="1950"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363</TotalTime>
  <Words>1056</Words>
  <Application>Microsoft Office PowerPoint</Application>
  <PresentationFormat>Custom</PresentationFormat>
  <Paragraphs>147</Paragraphs>
  <Slides>25</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Britannic Bold</vt:lpstr>
      <vt:lpstr>Fira Mono Medium</vt:lpstr>
      <vt:lpstr>Fira Sans</vt:lpstr>
      <vt:lpstr>Calibri</vt:lpstr>
      <vt:lpstr>Fira Mono Light</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sainanthan</dc:creator>
  <cp:lastModifiedBy>sainanthan</cp:lastModifiedBy>
  <cp:revision>14</cp:revision>
  <dcterms:created xsi:type="dcterms:W3CDTF">2025-11-30T11:00:35Z</dcterms:created>
  <dcterms:modified xsi:type="dcterms:W3CDTF">2025-12-01T05:16:15Z</dcterms:modified>
</cp:coreProperties>
</file>